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1" r:id="rId5"/>
    <p:sldId id="290" r:id="rId6"/>
    <p:sldId id="306" r:id="rId7"/>
    <p:sldId id="302" r:id="rId8"/>
    <p:sldId id="300" r:id="rId9"/>
    <p:sldId id="307" r:id="rId10"/>
    <p:sldId id="301" r:id="rId11"/>
    <p:sldId id="298" r:id="rId12"/>
    <p:sldId id="293" r:id="rId13"/>
    <p:sldId id="295" r:id="rId14"/>
    <p:sldId id="308" r:id="rId15"/>
    <p:sldId id="296" r:id="rId16"/>
    <p:sldId id="297" r:id="rId17"/>
  </p:sldIdLst>
  <p:sldSz cx="9144000" cy="6858000" type="screen4x3"/>
  <p:notesSz cx="6796088"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94607" autoAdjust="0"/>
  </p:normalViewPr>
  <p:slideViewPr>
    <p:cSldViewPr>
      <p:cViewPr varScale="1">
        <p:scale>
          <a:sx n="70" d="100"/>
          <a:sy n="70"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DF2920-64AA-4364-9A2F-697ABC5E22E2}" type="datetimeFigureOut">
              <a:rPr lang="es-ES" smtClean="0"/>
              <a:pPr/>
              <a:t>25/11/2015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D901C3-28E1-4A96-B328-8EF90C330000}"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F2920-64AA-4364-9A2F-697ABC5E22E2}" type="datetimeFigureOut">
              <a:rPr lang="es-ES" smtClean="0"/>
              <a:pPr/>
              <a:t>25/11/2015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901C3-28E1-4A96-B328-8EF90C330000}"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Organizaci%C3%B3n_para_la_Cooperaci%C3%B3n_y_el_Desarrollo_Econ%C3%B3micos"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n.wikipedia.org/wiki/Organisation_for_Economic_Co-operation_and_Developmen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1556792"/>
            <a:ext cx="5544616" cy="2123658"/>
          </a:xfrm>
          <a:prstGeom prst="rect">
            <a:avLst/>
          </a:prstGeom>
          <a:noFill/>
        </p:spPr>
        <p:txBody>
          <a:bodyPr wrap="square" rtlCol="0">
            <a:spAutoFit/>
          </a:bodyPr>
          <a:lstStyle/>
          <a:p>
            <a:pPr algn="ctr"/>
            <a:r>
              <a:rPr lang="es-ES" sz="4400" dirty="0" smtClean="0"/>
              <a:t>SPANISH MEDICAL SYSTEM: NURSERY AND PHISIOTHERAPY</a:t>
            </a:r>
            <a:endParaRPr lang="es-ES" sz="4400" b="1" dirty="0">
              <a:solidFill>
                <a:schemeClr val="tx1">
                  <a:lumMod val="75000"/>
                  <a:lumOff val="25000"/>
                </a:schemeClr>
              </a:solidFill>
              <a:latin typeface="Cambria" pitchFamily="18" charset="0"/>
              <a:cs typeface="Arial" pitchFamily="34" charset="0"/>
            </a:endParaRPr>
          </a:p>
        </p:txBody>
      </p:sp>
      <p:pic>
        <p:nvPicPr>
          <p:cNvPr id="7" name="6 Imagen" descr="logo new slogan.png"/>
          <p:cNvPicPr>
            <a:picLocks noChangeAspect="1"/>
          </p:cNvPicPr>
          <p:nvPr/>
        </p:nvPicPr>
        <p:blipFill>
          <a:blip r:embed="rId2" cstate="print"/>
          <a:stretch>
            <a:fillRect/>
          </a:stretch>
        </p:blipFill>
        <p:spPr>
          <a:xfrm>
            <a:off x="5292080" y="4941168"/>
            <a:ext cx="3005668" cy="1298449"/>
          </a:xfrm>
          <a:prstGeom prst="rect">
            <a:avLst/>
          </a:prstGeom>
        </p:spPr>
      </p:pic>
      <p:sp>
        <p:nvSpPr>
          <p:cNvPr id="8" name="7 Rectángulo"/>
          <p:cNvSpPr/>
          <p:nvPr/>
        </p:nvSpPr>
        <p:spPr>
          <a:xfrm>
            <a:off x="0"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rot="16200000">
            <a:off x="-3202742" y="3202746"/>
            <a:ext cx="6867158" cy="461665"/>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VETPRO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556792"/>
            <a:ext cx="2281516" cy="2016224"/>
          </a:xfrm>
          <a:prstGeom prst="rect">
            <a:avLst/>
          </a:prstGeom>
        </p:spPr>
      </p:pic>
      <p:pic>
        <p:nvPicPr>
          <p:cNvPr id="12" name="11 Imagen" descr="1396025_347229468753795_1000360276_n.jpg"/>
          <p:cNvPicPr>
            <a:picLocks noChangeAspect="1"/>
          </p:cNvPicPr>
          <p:nvPr/>
        </p:nvPicPr>
        <p:blipFill>
          <a:blip r:embed="rId4" cstate="print"/>
          <a:stretch>
            <a:fillRect/>
          </a:stretch>
        </p:blipFill>
        <p:spPr>
          <a:xfrm>
            <a:off x="971600" y="5085184"/>
            <a:ext cx="3780422" cy="10801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err="1" smtClean="0"/>
              <a:t>Private</a:t>
            </a:r>
            <a:r>
              <a:rPr lang="es-ES" i="1" dirty="0" smtClean="0"/>
              <a:t> </a:t>
            </a:r>
            <a:r>
              <a:rPr lang="es-ES" i="1" dirty="0" err="1" smtClean="0"/>
              <a:t>Healthcare</a:t>
            </a:r>
            <a:r>
              <a:rPr lang="es-ES" i="1" dirty="0" smtClean="0"/>
              <a:t> </a:t>
            </a:r>
            <a:r>
              <a:rPr lang="es-ES" i="1" dirty="0" err="1" smtClean="0"/>
              <a:t>Costs</a:t>
            </a:r>
            <a:r>
              <a:rPr lang="es-ES" i="1" dirty="0" smtClean="0"/>
              <a:t> (</a:t>
            </a:r>
            <a:r>
              <a:rPr lang="es-ES" i="1" dirty="0" err="1" smtClean="0"/>
              <a:t>Spain</a:t>
            </a:r>
            <a:r>
              <a:rPr lang="es-ES" i="1" dirty="0" smtClean="0"/>
              <a:t>) Vs OECD</a:t>
            </a:r>
            <a:endParaRPr lang="es-E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95381" y="1600200"/>
            <a:ext cx="5953238"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u="sng" dirty="0" smtClean="0"/>
              <a:t>Useful Spanish phrases in an emergency</a:t>
            </a:r>
            <a:endParaRPr lang="es-ES" dirty="0"/>
          </a:p>
        </p:txBody>
      </p:sp>
      <p:sp>
        <p:nvSpPr>
          <p:cNvPr id="3" name="2 Marcador de contenido"/>
          <p:cNvSpPr>
            <a:spLocks noGrp="1"/>
          </p:cNvSpPr>
          <p:nvPr>
            <p:ph idx="1"/>
          </p:nvPr>
        </p:nvSpPr>
        <p:spPr/>
        <p:txBody>
          <a:bodyPr>
            <a:normAutofit/>
          </a:bodyPr>
          <a:lstStyle/>
          <a:p>
            <a:endParaRPr lang="es-ES" sz="2800" dirty="0" smtClean="0"/>
          </a:p>
          <a:p>
            <a:r>
              <a:rPr lang="es-ES" sz="2800" dirty="0" err="1" smtClean="0"/>
              <a:t>Accident</a:t>
            </a:r>
            <a:r>
              <a:rPr lang="es-ES" sz="2800" i="1" dirty="0" smtClean="0"/>
              <a:t>: </a:t>
            </a:r>
            <a:r>
              <a:rPr lang="es-ES" sz="2800" b="1" i="1" dirty="0" smtClean="0"/>
              <a:t>Accidente</a:t>
            </a:r>
            <a:endParaRPr lang="es-ES" sz="2800" b="1" dirty="0" smtClean="0"/>
          </a:p>
          <a:p>
            <a:r>
              <a:rPr lang="es-ES" sz="2800" dirty="0" err="1" smtClean="0"/>
              <a:t>Emergency</a:t>
            </a:r>
            <a:r>
              <a:rPr lang="es-ES" sz="2800" dirty="0" smtClean="0"/>
              <a:t>:</a:t>
            </a:r>
            <a:r>
              <a:rPr lang="es-ES" sz="2800" i="1" dirty="0" smtClean="0"/>
              <a:t> </a:t>
            </a:r>
            <a:r>
              <a:rPr lang="es-ES" sz="2800" b="1" i="1" dirty="0" smtClean="0"/>
              <a:t>Emergencia/Urgencia</a:t>
            </a:r>
          </a:p>
          <a:p>
            <a:r>
              <a:rPr lang="es-ES" sz="2800" dirty="0" smtClean="0"/>
              <a:t>I </a:t>
            </a:r>
            <a:r>
              <a:rPr lang="es-ES" sz="2800" dirty="0" err="1" smtClean="0"/>
              <a:t>need</a:t>
            </a:r>
            <a:r>
              <a:rPr lang="es-ES" sz="2800" dirty="0" smtClean="0"/>
              <a:t> </a:t>
            </a:r>
            <a:r>
              <a:rPr lang="es-ES" sz="2800" dirty="0" err="1" smtClean="0"/>
              <a:t>an</a:t>
            </a:r>
            <a:r>
              <a:rPr lang="es-ES" sz="2800" dirty="0" smtClean="0"/>
              <a:t> </a:t>
            </a:r>
            <a:r>
              <a:rPr lang="es-ES" sz="2800" dirty="0" err="1" smtClean="0"/>
              <a:t>ambulance</a:t>
            </a:r>
            <a:r>
              <a:rPr lang="es-ES" sz="2800" i="1" dirty="0" smtClean="0"/>
              <a:t>: </a:t>
            </a:r>
            <a:r>
              <a:rPr lang="es-ES" sz="2800" b="1" i="1" dirty="0" smtClean="0"/>
              <a:t>Necesito una ambulancia</a:t>
            </a:r>
            <a:endParaRPr lang="es-ES" sz="2800" b="1" dirty="0" smtClean="0"/>
          </a:p>
          <a:p>
            <a:r>
              <a:rPr lang="es-ES" sz="2800" dirty="0" smtClean="0"/>
              <a:t>I </a:t>
            </a:r>
            <a:r>
              <a:rPr lang="es-ES" sz="2800" dirty="0" err="1" smtClean="0"/>
              <a:t>need</a:t>
            </a:r>
            <a:r>
              <a:rPr lang="es-ES" sz="2800" dirty="0" smtClean="0"/>
              <a:t> a doctor:</a:t>
            </a:r>
            <a:r>
              <a:rPr lang="es-ES" sz="2800" i="1" dirty="0" smtClean="0"/>
              <a:t> </a:t>
            </a:r>
            <a:r>
              <a:rPr lang="es-ES" sz="2800" b="1" i="1" dirty="0" smtClean="0"/>
              <a:t>Necesito un medico</a:t>
            </a:r>
            <a:endParaRPr lang="es-ES" sz="2800" b="1" dirty="0" smtClean="0"/>
          </a:p>
          <a:p>
            <a:r>
              <a:rPr lang="es-ES" sz="2800" dirty="0" err="1" smtClean="0"/>
              <a:t>Heart</a:t>
            </a:r>
            <a:r>
              <a:rPr lang="es-ES" sz="2800" dirty="0" smtClean="0"/>
              <a:t> </a:t>
            </a:r>
            <a:r>
              <a:rPr lang="es-ES" sz="2800" dirty="0" err="1" smtClean="0"/>
              <a:t>attack</a:t>
            </a:r>
            <a:r>
              <a:rPr lang="es-ES" sz="2800" i="1" dirty="0" smtClean="0"/>
              <a:t>: </a:t>
            </a:r>
            <a:r>
              <a:rPr lang="es-ES" sz="2800" b="1" i="1" dirty="0" smtClean="0"/>
              <a:t>Ataque cardiaco/Infarto</a:t>
            </a:r>
            <a:endParaRPr lang="es-ES" sz="2800" b="1" dirty="0" smtClean="0"/>
          </a:p>
          <a:p>
            <a:r>
              <a:rPr lang="es-ES" sz="2800" dirty="0" err="1" smtClean="0"/>
              <a:t>Stroke</a:t>
            </a:r>
            <a:r>
              <a:rPr lang="es-ES" sz="2800" dirty="0" smtClean="0"/>
              <a:t>:</a:t>
            </a:r>
            <a:r>
              <a:rPr lang="es-ES" sz="2800" i="1" dirty="0" smtClean="0"/>
              <a:t> </a:t>
            </a:r>
            <a:r>
              <a:rPr lang="es-ES" sz="2800" b="1" i="1" dirty="0" smtClean="0"/>
              <a:t>El accidente vascular cerebral</a:t>
            </a:r>
            <a:endParaRPr lang="es-ES" sz="2800" b="1" dirty="0" smtClean="0"/>
          </a:p>
          <a:p>
            <a:r>
              <a:rPr lang="es-ES" sz="2800" dirty="0" smtClean="0"/>
              <a:t>I </a:t>
            </a:r>
            <a:r>
              <a:rPr lang="es-ES" sz="2800" dirty="0" err="1" smtClean="0"/>
              <a:t>need</a:t>
            </a:r>
            <a:r>
              <a:rPr lang="es-ES" sz="2800" dirty="0" smtClean="0"/>
              <a:t> a </a:t>
            </a:r>
            <a:r>
              <a:rPr lang="es-ES" sz="2800" dirty="0" err="1" smtClean="0"/>
              <a:t>dentist</a:t>
            </a:r>
            <a:r>
              <a:rPr lang="es-ES" sz="2800" dirty="0" smtClean="0"/>
              <a:t>: </a:t>
            </a:r>
            <a:r>
              <a:rPr lang="es-ES" sz="2800" b="1" i="1" dirty="0" smtClean="0"/>
              <a:t>Necesito un dentista</a:t>
            </a:r>
            <a:endParaRPr lang="es-ES" sz="2800" b="1" dirty="0" smtClean="0"/>
          </a:p>
          <a:p>
            <a:endParaRPr lang="es-E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233523"/>
            <a:ext cx="6867158" cy="400110"/>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99592" y="404664"/>
            <a:ext cx="5976664" cy="1446550"/>
          </a:xfrm>
          <a:prstGeom prst="rect">
            <a:avLst/>
          </a:prstGeom>
          <a:noFill/>
        </p:spPr>
        <p:txBody>
          <a:bodyPr wrap="square" rtlCol="0">
            <a:spAutoFit/>
          </a:bodyPr>
          <a:lstStyle/>
          <a:p>
            <a:pPr algn="just"/>
            <a:r>
              <a:rPr lang="en-US" sz="4400" b="1" dirty="0" smtClean="0">
                <a:solidFill>
                  <a:schemeClr val="tx1">
                    <a:lumMod val="85000"/>
                    <a:lumOff val="15000"/>
                  </a:schemeClr>
                </a:solidFill>
                <a:latin typeface="Cambria" pitchFamily="18" charset="0"/>
              </a:rPr>
              <a:t>Nursery</a:t>
            </a:r>
          </a:p>
          <a:p>
            <a:pPr algn="just"/>
            <a:endParaRPr lang="en-US" sz="4400" b="1" dirty="0">
              <a:solidFill>
                <a:schemeClr val="tx1">
                  <a:lumMod val="85000"/>
                  <a:lumOff val="15000"/>
                </a:schemeClr>
              </a:solidFill>
              <a:latin typeface="Cambria" pitchFamily="18" charset="0"/>
            </a:endParaRPr>
          </a:p>
        </p:txBody>
      </p:sp>
      <p:pic>
        <p:nvPicPr>
          <p:cNvPr id="10" name="9 Imagen" descr="EU flag-Erasmus+_vect_POS.jpg"/>
          <p:cNvPicPr>
            <a:picLocks noChangeAspect="1"/>
          </p:cNvPicPr>
          <p:nvPr/>
        </p:nvPicPr>
        <p:blipFill>
          <a:blip r:embed="rId3" cstate="print"/>
          <a:stretch>
            <a:fillRect/>
          </a:stretch>
        </p:blipFill>
        <p:spPr>
          <a:xfrm>
            <a:off x="7164288" y="1196752"/>
            <a:ext cx="1798986" cy="513865"/>
          </a:xfrm>
          <a:prstGeom prst="rect">
            <a:avLst/>
          </a:prstGeom>
        </p:spPr>
      </p:pic>
      <p:pic>
        <p:nvPicPr>
          <p:cNvPr id="4098" name="Picture 2" descr="Una enfermera realiza una medición de niveles de glucosa en sangre."/>
          <p:cNvPicPr>
            <a:picLocks noChangeAspect="1" noChangeArrowheads="1"/>
          </p:cNvPicPr>
          <p:nvPr/>
        </p:nvPicPr>
        <p:blipFill>
          <a:blip r:embed="rId4" cstate="print"/>
          <a:srcRect/>
          <a:stretch>
            <a:fillRect/>
          </a:stretch>
        </p:blipFill>
        <p:spPr bwMode="auto">
          <a:xfrm>
            <a:off x="5508104" y="5445224"/>
            <a:ext cx="1368152" cy="1296144"/>
          </a:xfrm>
          <a:prstGeom prst="rect">
            <a:avLst/>
          </a:prstGeom>
          <a:noFill/>
        </p:spPr>
      </p:pic>
      <p:sp>
        <p:nvSpPr>
          <p:cNvPr id="8" name="7 CuadroTexto"/>
          <p:cNvSpPr txBox="1"/>
          <p:nvPr/>
        </p:nvSpPr>
        <p:spPr>
          <a:xfrm>
            <a:off x="755576" y="1268760"/>
            <a:ext cx="7848872" cy="6278642"/>
          </a:xfrm>
          <a:prstGeom prst="rect">
            <a:avLst/>
          </a:prstGeom>
          <a:noFill/>
        </p:spPr>
        <p:txBody>
          <a:bodyPr wrap="square" rtlCol="0">
            <a:spAutoFit/>
          </a:bodyPr>
          <a:lstStyle/>
          <a:p>
            <a:r>
              <a:rPr lang="en-US" dirty="0" smtClean="0"/>
              <a:t> </a:t>
            </a:r>
            <a:r>
              <a:rPr lang="en-US" sz="2000" b="1" dirty="0" smtClean="0"/>
              <a:t>STUDIES:</a:t>
            </a:r>
          </a:p>
          <a:p>
            <a:pPr>
              <a:buFont typeface="Arial" pitchFamily="34" charset="0"/>
              <a:buChar char="•"/>
            </a:pPr>
            <a:r>
              <a:rPr lang="en-US" sz="1600" dirty="0" smtClean="0"/>
              <a:t>Nursing studies in our country lead to obtaining a four year degree and 240 ECTS or European credits . </a:t>
            </a:r>
          </a:p>
          <a:p>
            <a:pPr>
              <a:buFont typeface="Arial" pitchFamily="34" charset="0"/>
              <a:buChar char="•"/>
            </a:pPr>
            <a:r>
              <a:rPr lang="en-US" sz="1600" dirty="0" smtClean="0"/>
              <a:t>The total count is around 6,200 hours of teaching , including lectures, seminars, labs , staff workload and especially 2300 hours of care practices . Studies are held in public, private and university centers attached to universities.</a:t>
            </a:r>
          </a:p>
          <a:p>
            <a:pPr>
              <a:buFont typeface="Arial" pitchFamily="34" charset="0"/>
              <a:buChar char="•"/>
            </a:pPr>
            <a:r>
              <a:rPr lang="en-US" sz="1600" dirty="0" smtClean="0"/>
              <a:t>700 - 1. 000</a:t>
            </a:r>
            <a:r>
              <a:rPr lang="es-ES" sz="1600" dirty="0" smtClean="0"/>
              <a:t>  € per </a:t>
            </a:r>
            <a:r>
              <a:rPr lang="es-ES" sz="1600" dirty="0" err="1" smtClean="0"/>
              <a:t>year</a:t>
            </a:r>
            <a:r>
              <a:rPr lang="es-ES" sz="1600" dirty="0" smtClean="0"/>
              <a:t>.</a:t>
            </a:r>
            <a:endParaRPr lang="en-US" sz="1600" dirty="0" smtClean="0"/>
          </a:p>
          <a:p>
            <a:endParaRPr lang="es-ES" sz="2000" dirty="0" smtClean="0"/>
          </a:p>
          <a:p>
            <a:r>
              <a:rPr lang="es-ES" sz="2000" b="1" dirty="0" smtClean="0"/>
              <a:t>LAST STATISTICS:</a:t>
            </a:r>
          </a:p>
          <a:p>
            <a:pPr>
              <a:buFont typeface="Arial" pitchFamily="34" charset="0"/>
              <a:buChar char="•"/>
            </a:pPr>
            <a:r>
              <a:rPr lang="es-ES" sz="1600" dirty="0" err="1" smtClean="0"/>
              <a:t>We</a:t>
            </a:r>
            <a:r>
              <a:rPr lang="es-ES" sz="1600" dirty="0" smtClean="0"/>
              <a:t> </a:t>
            </a:r>
            <a:r>
              <a:rPr lang="es-ES" sz="1600" dirty="0" err="1" smtClean="0"/>
              <a:t>have</a:t>
            </a:r>
            <a:r>
              <a:rPr lang="es-ES" sz="1600" dirty="0" smtClean="0"/>
              <a:t> 508 nurses per 100.000 </a:t>
            </a:r>
            <a:r>
              <a:rPr lang="es-ES" sz="1600" dirty="0" err="1" smtClean="0"/>
              <a:t>residents</a:t>
            </a:r>
            <a:r>
              <a:rPr lang="es-ES" sz="1600" dirty="0" smtClean="0"/>
              <a:t>.</a:t>
            </a:r>
          </a:p>
          <a:p>
            <a:pPr>
              <a:buFont typeface="Arial" pitchFamily="34" charset="0"/>
              <a:buChar char="•"/>
            </a:pPr>
            <a:r>
              <a:rPr lang="es-ES" sz="1600" dirty="0" err="1" smtClean="0"/>
              <a:t>The</a:t>
            </a:r>
            <a:r>
              <a:rPr lang="es-ES" sz="1600" dirty="0" smtClean="0"/>
              <a:t> </a:t>
            </a:r>
            <a:r>
              <a:rPr lang="es-ES" sz="1600" dirty="0" err="1" smtClean="0"/>
              <a:t>European</a:t>
            </a:r>
            <a:r>
              <a:rPr lang="es-ES" sz="1600" dirty="0" smtClean="0"/>
              <a:t> </a:t>
            </a:r>
            <a:r>
              <a:rPr lang="es-ES" sz="1600" dirty="0" err="1" smtClean="0"/>
              <a:t>Average</a:t>
            </a:r>
            <a:r>
              <a:rPr lang="es-ES" sz="1600" dirty="0" smtClean="0"/>
              <a:t> </a:t>
            </a:r>
            <a:r>
              <a:rPr lang="es-ES" sz="1600" dirty="0" err="1" smtClean="0"/>
              <a:t>is</a:t>
            </a:r>
            <a:r>
              <a:rPr lang="es-ES" sz="1600" dirty="0" smtClean="0"/>
              <a:t> 801 per 100.000 </a:t>
            </a:r>
            <a:r>
              <a:rPr lang="es-ES" sz="1600" dirty="0" err="1" smtClean="0"/>
              <a:t>residents</a:t>
            </a:r>
            <a:r>
              <a:rPr lang="es-ES" sz="1600" dirty="0" smtClean="0"/>
              <a:t>. </a:t>
            </a:r>
          </a:p>
          <a:p>
            <a:pPr>
              <a:buFont typeface="Arial" pitchFamily="34" charset="0"/>
              <a:buChar char="•"/>
            </a:pPr>
            <a:r>
              <a:rPr lang="es-ES" sz="1600" dirty="0" err="1" smtClean="0"/>
              <a:t>We</a:t>
            </a:r>
            <a:r>
              <a:rPr lang="es-ES" sz="1600" dirty="0" smtClean="0"/>
              <a:t> </a:t>
            </a:r>
            <a:r>
              <a:rPr lang="es-ES" sz="1600" dirty="0" err="1" smtClean="0"/>
              <a:t>would</a:t>
            </a:r>
            <a:r>
              <a:rPr lang="es-ES" sz="1600" dirty="0" smtClean="0"/>
              <a:t> </a:t>
            </a:r>
            <a:r>
              <a:rPr lang="es-ES" sz="1600" dirty="0" err="1" smtClean="0"/>
              <a:t>need</a:t>
            </a:r>
            <a:r>
              <a:rPr lang="es-ES" sz="1600" dirty="0" smtClean="0"/>
              <a:t> </a:t>
            </a:r>
            <a:r>
              <a:rPr lang="es-ES" sz="1600" b="1" dirty="0" smtClean="0"/>
              <a:t>141.783 </a:t>
            </a:r>
            <a:r>
              <a:rPr lang="es-ES" sz="1600" dirty="0" smtClean="0"/>
              <a:t>nurses </a:t>
            </a:r>
            <a:r>
              <a:rPr lang="es-ES" sz="1600" dirty="0" err="1" smtClean="0"/>
              <a:t>to</a:t>
            </a:r>
            <a:r>
              <a:rPr lang="es-ES" sz="1600" dirty="0" smtClean="0"/>
              <a:t> </a:t>
            </a:r>
            <a:r>
              <a:rPr lang="es-ES" sz="1600" dirty="0" err="1" smtClean="0"/>
              <a:t>get</a:t>
            </a:r>
            <a:r>
              <a:rPr lang="es-ES" sz="1600" dirty="0" smtClean="0"/>
              <a:t> de </a:t>
            </a:r>
            <a:r>
              <a:rPr lang="es-ES" sz="1600" dirty="0" err="1" smtClean="0"/>
              <a:t>European</a:t>
            </a:r>
            <a:r>
              <a:rPr lang="es-ES" sz="1600" dirty="0" smtClean="0"/>
              <a:t> </a:t>
            </a:r>
            <a:r>
              <a:rPr lang="es-ES" sz="1600" dirty="0" err="1" smtClean="0"/>
              <a:t>average</a:t>
            </a:r>
            <a:r>
              <a:rPr lang="es-ES" sz="1600" dirty="0" smtClean="0"/>
              <a:t>.</a:t>
            </a:r>
          </a:p>
          <a:p>
            <a:pPr>
              <a:buFont typeface="Arial" pitchFamily="34" charset="0"/>
              <a:buChar char="•"/>
            </a:pPr>
            <a:r>
              <a:rPr lang="en-US" sz="1600" dirty="0" smtClean="0"/>
              <a:t>Other countries are beginning to take advantage of the human resources that Spain is not the way to use. This human resources are especially valued abroad for its excellent training, as complete as diversified .</a:t>
            </a:r>
          </a:p>
          <a:p>
            <a:pPr>
              <a:buFont typeface="Arial" pitchFamily="34" charset="0"/>
              <a:buChar char="•"/>
            </a:pPr>
            <a:r>
              <a:rPr lang="es-ES" sz="1600" dirty="0" err="1" smtClean="0"/>
              <a:t>Lots</a:t>
            </a:r>
            <a:r>
              <a:rPr lang="es-ES" sz="1600" dirty="0" smtClean="0"/>
              <a:t> of nurses are </a:t>
            </a:r>
            <a:r>
              <a:rPr lang="es-ES" sz="1600" dirty="0" err="1" smtClean="0"/>
              <a:t>working</a:t>
            </a:r>
            <a:r>
              <a:rPr lang="es-ES" sz="1600" dirty="0" smtClean="0"/>
              <a:t> </a:t>
            </a:r>
            <a:r>
              <a:rPr lang="es-ES" sz="1600" dirty="0" err="1" smtClean="0"/>
              <a:t>abroad</a:t>
            </a:r>
            <a:r>
              <a:rPr lang="es-ES" sz="1600" dirty="0" smtClean="0"/>
              <a:t>.  </a:t>
            </a:r>
            <a:r>
              <a:rPr lang="es-ES" sz="1600" dirty="0" err="1" smtClean="0"/>
              <a:t>Nearly</a:t>
            </a:r>
            <a:r>
              <a:rPr lang="es-ES" sz="1600" dirty="0" smtClean="0"/>
              <a:t> 5.000 nurse </a:t>
            </a:r>
            <a:r>
              <a:rPr lang="es-ES" sz="1600" dirty="0" err="1" smtClean="0"/>
              <a:t>left</a:t>
            </a:r>
            <a:r>
              <a:rPr lang="es-ES" sz="1600" dirty="0" smtClean="0"/>
              <a:t> </a:t>
            </a:r>
            <a:r>
              <a:rPr lang="es-ES" sz="1600" dirty="0" err="1" smtClean="0"/>
              <a:t>Spain</a:t>
            </a:r>
            <a:r>
              <a:rPr lang="es-ES" sz="1600" dirty="0" smtClean="0"/>
              <a:t> </a:t>
            </a:r>
            <a:r>
              <a:rPr lang="es-ES" sz="1600" dirty="0" err="1" smtClean="0"/>
              <a:t>to</a:t>
            </a:r>
            <a:r>
              <a:rPr lang="es-ES" sz="1600" dirty="0" smtClean="0"/>
              <a:t> </a:t>
            </a:r>
            <a:r>
              <a:rPr lang="es-ES" sz="1600" dirty="0" err="1" smtClean="0"/>
              <a:t>work</a:t>
            </a:r>
            <a:r>
              <a:rPr lang="es-ES" sz="1600" dirty="0" smtClean="0"/>
              <a:t> </a:t>
            </a:r>
            <a:r>
              <a:rPr lang="es-ES" sz="1600" dirty="0" err="1" smtClean="0"/>
              <a:t>abroad</a:t>
            </a:r>
            <a:r>
              <a:rPr lang="es-ES" sz="1600" dirty="0" smtClean="0"/>
              <a:t> in </a:t>
            </a:r>
            <a:r>
              <a:rPr lang="es-ES" sz="1600" dirty="0" err="1" smtClean="0"/>
              <a:t>the</a:t>
            </a:r>
            <a:r>
              <a:rPr lang="es-ES" sz="1600" dirty="0" smtClean="0"/>
              <a:t> </a:t>
            </a:r>
            <a:r>
              <a:rPr lang="es-ES" sz="1600" dirty="0" err="1" smtClean="0"/>
              <a:t>last</a:t>
            </a:r>
            <a:r>
              <a:rPr lang="es-ES" sz="1600" dirty="0" smtClean="0"/>
              <a:t> 5 </a:t>
            </a:r>
            <a:r>
              <a:rPr lang="es-ES" sz="1600" dirty="0" err="1" smtClean="0"/>
              <a:t>years</a:t>
            </a:r>
            <a:r>
              <a:rPr lang="es-ES" sz="1600" dirty="0" smtClean="0"/>
              <a:t>.</a:t>
            </a:r>
          </a:p>
          <a:p>
            <a:r>
              <a:rPr lang="es-ES" sz="1600" dirty="0" smtClean="0"/>
              <a:t>     - </a:t>
            </a:r>
            <a:r>
              <a:rPr lang="es-ES" sz="1600" dirty="0" err="1" smtClean="0"/>
              <a:t>Mainly</a:t>
            </a:r>
            <a:r>
              <a:rPr lang="es-ES" sz="1600" dirty="0" smtClean="0"/>
              <a:t> UK and France.         </a:t>
            </a:r>
          </a:p>
          <a:p>
            <a:r>
              <a:rPr lang="es-ES" sz="1600" dirty="0" smtClean="0"/>
              <a:t>     - </a:t>
            </a:r>
            <a:r>
              <a:rPr lang="es-ES" sz="1600" dirty="0" err="1" smtClean="0"/>
              <a:t>Better</a:t>
            </a:r>
            <a:r>
              <a:rPr lang="es-ES" sz="1600" dirty="0" smtClean="0"/>
              <a:t> </a:t>
            </a:r>
            <a:r>
              <a:rPr lang="es-ES" sz="1600" dirty="0" err="1" smtClean="0"/>
              <a:t>income</a:t>
            </a:r>
            <a:r>
              <a:rPr lang="es-ES" sz="1600" dirty="0" smtClean="0"/>
              <a:t>.</a:t>
            </a:r>
          </a:p>
          <a:p>
            <a:r>
              <a:rPr lang="es-ES" sz="1600" dirty="0" smtClean="0"/>
              <a:t>     - </a:t>
            </a:r>
            <a:r>
              <a:rPr lang="es-ES" sz="1600" dirty="0" err="1" smtClean="0"/>
              <a:t>Accomodation</a:t>
            </a:r>
            <a:r>
              <a:rPr lang="es-ES" sz="1600" dirty="0" smtClean="0"/>
              <a:t>.</a:t>
            </a:r>
          </a:p>
          <a:p>
            <a:r>
              <a:rPr lang="es-ES" sz="1600" dirty="0" smtClean="0"/>
              <a:t>     - </a:t>
            </a:r>
            <a:r>
              <a:rPr lang="es-ES" sz="1600" dirty="0" err="1" smtClean="0"/>
              <a:t>Better</a:t>
            </a:r>
            <a:r>
              <a:rPr lang="es-ES" sz="1600" dirty="0" smtClean="0"/>
              <a:t> </a:t>
            </a:r>
            <a:r>
              <a:rPr lang="es-ES" sz="1600" dirty="0" err="1" smtClean="0"/>
              <a:t>conditions</a:t>
            </a:r>
            <a:endParaRPr lang="es-ES" sz="1600" dirty="0" smtClean="0"/>
          </a:p>
          <a:p>
            <a:r>
              <a:rPr lang="es-ES" dirty="0" smtClean="0"/>
              <a:t>     </a:t>
            </a:r>
          </a:p>
          <a:p>
            <a:endParaRPr lang="es-ES" dirty="0" smtClean="0"/>
          </a:p>
          <a:p>
            <a:endParaRPr lang="es-ES" dirty="0"/>
          </a:p>
        </p:txBody>
      </p:sp>
      <p:pic>
        <p:nvPicPr>
          <p:cNvPr id="4100" name="Picture 4"/>
          <p:cNvPicPr>
            <a:picLocks noChangeAspect="1" noChangeArrowheads="1"/>
          </p:cNvPicPr>
          <p:nvPr/>
        </p:nvPicPr>
        <p:blipFill>
          <a:blip r:embed="rId5" cstate="print"/>
          <a:srcRect/>
          <a:stretch>
            <a:fillRect/>
          </a:stretch>
        </p:blipFill>
        <p:spPr bwMode="auto">
          <a:xfrm>
            <a:off x="6300192" y="2636912"/>
            <a:ext cx="2483768" cy="1489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233523"/>
            <a:ext cx="6867158" cy="400110"/>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99592" y="332656"/>
            <a:ext cx="6408712" cy="1446550"/>
          </a:xfrm>
          <a:prstGeom prst="rect">
            <a:avLst/>
          </a:prstGeom>
          <a:noFill/>
        </p:spPr>
        <p:txBody>
          <a:bodyPr wrap="square" rtlCol="0">
            <a:spAutoFit/>
          </a:bodyPr>
          <a:lstStyle/>
          <a:p>
            <a:pPr algn="just"/>
            <a:r>
              <a:rPr lang="es-ES" sz="4400" b="1" dirty="0" err="1" smtClean="0">
                <a:solidFill>
                  <a:schemeClr val="tx1">
                    <a:lumMod val="85000"/>
                    <a:lumOff val="15000"/>
                  </a:schemeClr>
                </a:solidFill>
                <a:latin typeface="Cambria" pitchFamily="18" charset="0"/>
              </a:rPr>
              <a:t>Physiotherapy</a:t>
            </a:r>
            <a:endParaRPr lang="es-ES" sz="4400" b="1" dirty="0" smtClean="0">
              <a:solidFill>
                <a:schemeClr val="tx1">
                  <a:lumMod val="85000"/>
                  <a:lumOff val="15000"/>
                </a:schemeClr>
              </a:solidFill>
              <a:latin typeface="Cambria" pitchFamily="18" charset="0"/>
            </a:endParaRPr>
          </a:p>
          <a:p>
            <a:pPr algn="just"/>
            <a:endParaRPr lang="es-ES" sz="4400" b="1" dirty="0">
              <a:solidFill>
                <a:schemeClr val="tx1">
                  <a:lumMod val="85000"/>
                  <a:lumOff val="15000"/>
                </a:schemeClr>
              </a:solidFill>
              <a:latin typeface="Cambria" pitchFamily="18" charset="0"/>
            </a:endParaRPr>
          </a:p>
        </p:txBody>
      </p:sp>
      <p:sp>
        <p:nvSpPr>
          <p:cNvPr id="18" name="17 CuadroTexto"/>
          <p:cNvSpPr txBox="1"/>
          <p:nvPr/>
        </p:nvSpPr>
        <p:spPr>
          <a:xfrm>
            <a:off x="1043608" y="2492896"/>
            <a:ext cx="6768752" cy="646331"/>
          </a:xfrm>
          <a:prstGeom prst="rect">
            <a:avLst/>
          </a:prstGeom>
          <a:noFill/>
        </p:spPr>
        <p:txBody>
          <a:bodyPr wrap="square" rtlCol="0">
            <a:spAutoFit/>
          </a:bodyPr>
          <a:lstStyle/>
          <a:p>
            <a:endParaRPr lang="en-GB" dirty="0" smtClean="0"/>
          </a:p>
          <a:p>
            <a:endParaRPr lang="es-ES" dirty="0"/>
          </a:p>
        </p:txBody>
      </p:sp>
      <p:pic>
        <p:nvPicPr>
          <p:cNvPr id="10" name="9 Imagen" descr="EU flag-Erasmus+_vect_POS.jpg"/>
          <p:cNvPicPr>
            <a:picLocks noChangeAspect="1"/>
          </p:cNvPicPr>
          <p:nvPr/>
        </p:nvPicPr>
        <p:blipFill>
          <a:blip r:embed="rId3" cstate="print"/>
          <a:stretch>
            <a:fillRect/>
          </a:stretch>
        </p:blipFill>
        <p:spPr>
          <a:xfrm>
            <a:off x="5076056" y="188640"/>
            <a:ext cx="1798986" cy="513865"/>
          </a:xfrm>
          <a:prstGeom prst="rect">
            <a:avLst/>
          </a:prstGeom>
        </p:spPr>
      </p:pic>
      <p:sp>
        <p:nvSpPr>
          <p:cNvPr id="8" name="7 CuadroTexto"/>
          <p:cNvSpPr txBox="1"/>
          <p:nvPr/>
        </p:nvSpPr>
        <p:spPr>
          <a:xfrm>
            <a:off x="1115616" y="1124744"/>
            <a:ext cx="7704856" cy="6586418"/>
          </a:xfrm>
          <a:prstGeom prst="rect">
            <a:avLst/>
          </a:prstGeom>
          <a:noFill/>
        </p:spPr>
        <p:txBody>
          <a:bodyPr wrap="square" rtlCol="0">
            <a:spAutoFit/>
          </a:bodyPr>
          <a:lstStyle/>
          <a:p>
            <a:r>
              <a:rPr lang="es-ES" b="1" dirty="0" smtClean="0"/>
              <a:t>STUDIES:</a:t>
            </a:r>
          </a:p>
          <a:p>
            <a:pPr algn="just"/>
            <a:r>
              <a:rPr lang="en-US" sz="1400" dirty="0" smtClean="0"/>
              <a:t>Physiotherapy studies in our country lead to obtaining a four year degree and 240 ECTS or European credits . The involves an intensive theoretical and practical training in all types of physical therapy , which empowers physical therapists to deal with all scientific and technical guarantees a multitude of diseases to achieve speed up the recovery process by applying the knowledge acquired.</a:t>
            </a:r>
          </a:p>
          <a:p>
            <a:endParaRPr lang="es-ES" dirty="0" smtClean="0"/>
          </a:p>
          <a:p>
            <a:r>
              <a:rPr lang="es-ES" b="1" dirty="0" smtClean="0"/>
              <a:t>LAST STATISTICS:</a:t>
            </a:r>
          </a:p>
          <a:p>
            <a:pPr algn="just">
              <a:buFont typeface="Arial" pitchFamily="34" charset="0"/>
              <a:buChar char="•"/>
            </a:pPr>
            <a:r>
              <a:rPr lang="en-US" sz="1400" dirty="0" smtClean="0"/>
              <a:t> Only 32% say they work a full 40 hours compared with 55% of those working less than 40 hours.</a:t>
            </a:r>
          </a:p>
          <a:p>
            <a:pPr algn="just">
              <a:buFont typeface="Arial" pitchFamily="34" charset="0"/>
              <a:buChar char="•"/>
            </a:pPr>
            <a:r>
              <a:rPr lang="en-US" sz="1400" dirty="0" smtClean="0"/>
              <a:t> Many who say they work less than 40 hours, they are working in 2 different companies, with the difficulties that this entails in terms of tax and personal level.</a:t>
            </a:r>
          </a:p>
          <a:p>
            <a:pPr algn="just">
              <a:buFont typeface="Arial" pitchFamily="34" charset="0"/>
              <a:buChar char="•"/>
            </a:pPr>
            <a:r>
              <a:rPr lang="en-US" sz="1400" dirty="0" smtClean="0"/>
              <a:t>The income is less than 1,000 </a:t>
            </a:r>
            <a:r>
              <a:rPr lang="en-US" sz="1400" dirty="0" err="1" smtClean="0"/>
              <a:t>euros</a:t>
            </a:r>
            <a:r>
              <a:rPr lang="en-US" sz="1400" dirty="0" smtClean="0"/>
              <a:t> a month.  They are healthcare professionals, often highly trained, whose salaries are lower than many professions that do not need any qualifications, and have the responsibilities of a physiotherapist. </a:t>
            </a:r>
          </a:p>
          <a:p>
            <a:pPr algn="just">
              <a:buFont typeface="Arial" pitchFamily="34" charset="0"/>
              <a:buChar char="•"/>
            </a:pPr>
            <a:r>
              <a:rPr lang="en-US" sz="1400" dirty="0" smtClean="0"/>
              <a:t> Most of them, are working as autonomous follow by whose are working as employees.</a:t>
            </a:r>
          </a:p>
          <a:p>
            <a:pPr algn="just">
              <a:buFont typeface="Arial" pitchFamily="34" charset="0"/>
              <a:buChar char="•"/>
            </a:pPr>
            <a:r>
              <a:rPr lang="en-US" sz="1400" dirty="0" smtClean="0"/>
              <a:t>Many physiotherapy centers have closed in this period of crisis, and many others only survive such , which are needed less physiotherapists , since the public offering has not increased . But instead, each year an average of 100 out </a:t>
            </a:r>
            <a:r>
              <a:rPr lang="en-US" sz="1400" dirty="0" err="1" smtClean="0"/>
              <a:t>physios</a:t>
            </a:r>
            <a:r>
              <a:rPr lang="en-US" sz="1400" dirty="0" smtClean="0"/>
              <a:t> college graduates , and this does not stop. The consequent is the saturation of the labor market .</a:t>
            </a:r>
          </a:p>
          <a:p>
            <a:pPr algn="just">
              <a:buFont typeface="Arial" pitchFamily="34" charset="0"/>
              <a:buChar char="•"/>
            </a:pPr>
            <a:r>
              <a:rPr lang="en-US" sz="1400" dirty="0" smtClean="0"/>
              <a:t>44% of physiotherapists accept or accepted the contract proposed to them without knowing what their rights and wage law.</a:t>
            </a:r>
          </a:p>
          <a:p>
            <a:pPr algn="just">
              <a:buFont typeface="Arial" pitchFamily="34" charset="0"/>
              <a:buChar char="•"/>
            </a:pPr>
            <a:r>
              <a:rPr lang="en-US" sz="1400" dirty="0" smtClean="0"/>
              <a:t>Many physiotherapists leave our country to work abroad:</a:t>
            </a:r>
          </a:p>
          <a:p>
            <a:pPr algn="just"/>
            <a:r>
              <a:rPr lang="en-US" sz="1400" dirty="0" smtClean="0"/>
              <a:t>      -</a:t>
            </a:r>
            <a:r>
              <a:rPr lang="es-ES" sz="1400" dirty="0" err="1" smtClean="0"/>
              <a:t>Better</a:t>
            </a:r>
            <a:r>
              <a:rPr lang="es-ES" sz="1400" dirty="0" smtClean="0"/>
              <a:t> </a:t>
            </a:r>
            <a:r>
              <a:rPr lang="es-ES" sz="1400" dirty="0" err="1" smtClean="0"/>
              <a:t>income</a:t>
            </a:r>
            <a:r>
              <a:rPr lang="es-ES" sz="1400" dirty="0" smtClean="0"/>
              <a:t>.</a:t>
            </a:r>
          </a:p>
          <a:p>
            <a:pPr algn="just"/>
            <a:r>
              <a:rPr lang="es-ES" sz="1400" dirty="0" smtClean="0"/>
              <a:t>     - </a:t>
            </a:r>
            <a:r>
              <a:rPr lang="es-ES" sz="1400" dirty="0" err="1" smtClean="0"/>
              <a:t>Accomodation</a:t>
            </a:r>
            <a:r>
              <a:rPr lang="es-ES" sz="1400" dirty="0" smtClean="0"/>
              <a:t>.</a:t>
            </a:r>
          </a:p>
          <a:p>
            <a:pPr algn="just"/>
            <a:r>
              <a:rPr lang="es-ES" sz="1400" dirty="0" smtClean="0"/>
              <a:t>     - </a:t>
            </a:r>
            <a:r>
              <a:rPr lang="es-ES" sz="1400" dirty="0" err="1" smtClean="0"/>
              <a:t>Better</a:t>
            </a:r>
            <a:r>
              <a:rPr lang="es-ES" sz="1400" dirty="0" smtClean="0"/>
              <a:t> </a:t>
            </a:r>
            <a:r>
              <a:rPr lang="es-ES" sz="1400" dirty="0" err="1" smtClean="0"/>
              <a:t>conditions</a:t>
            </a:r>
            <a:endParaRPr lang="en-US" sz="1400" dirty="0" smtClean="0"/>
          </a:p>
          <a:p>
            <a:pPr algn="just"/>
            <a:r>
              <a:rPr lang="es-ES" sz="1200" dirty="0" smtClean="0"/>
              <a:t/>
            </a:r>
            <a:br>
              <a:rPr lang="es-ES" sz="1200" dirty="0" smtClean="0"/>
            </a:br>
            <a:endParaRPr lang="es-ES" sz="1200" dirty="0" smtClean="0"/>
          </a:p>
          <a:p>
            <a:pPr algn="just"/>
            <a:r>
              <a:rPr lang="es-ES" dirty="0" smtClean="0"/>
              <a:t/>
            </a:r>
            <a:br>
              <a:rPr lang="es-ES" dirty="0" smtClean="0"/>
            </a:br>
            <a:endParaRPr lang="es-ES" dirty="0"/>
          </a:p>
        </p:txBody>
      </p:sp>
      <p:pic>
        <p:nvPicPr>
          <p:cNvPr id="3073" name="Picture 1"/>
          <p:cNvPicPr>
            <a:picLocks noChangeAspect="1" noChangeArrowheads="1"/>
          </p:cNvPicPr>
          <p:nvPr/>
        </p:nvPicPr>
        <p:blipFill>
          <a:blip r:embed="rId4" cstate="print"/>
          <a:srcRect/>
          <a:stretch>
            <a:fillRect/>
          </a:stretch>
        </p:blipFill>
        <p:spPr bwMode="auto">
          <a:xfrm>
            <a:off x="7380312" y="5445224"/>
            <a:ext cx="1352550" cy="1023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CROATIA</a:t>
            </a:r>
            <a:endParaRPr lang="es-ES" dirty="0"/>
          </a:p>
        </p:txBody>
      </p:sp>
      <p:sp>
        <p:nvSpPr>
          <p:cNvPr id="3" name="2 Marcador de contenido"/>
          <p:cNvSpPr>
            <a:spLocks noGrp="1"/>
          </p:cNvSpPr>
          <p:nvPr>
            <p:ph idx="1"/>
          </p:nvPr>
        </p:nvSpPr>
        <p:spPr/>
        <p:txBody>
          <a:bodyPr>
            <a:normAutofit fontScale="92500" lnSpcReduction="20000"/>
          </a:bodyPr>
          <a:lstStyle/>
          <a:p>
            <a:pPr>
              <a:buNone/>
            </a:pPr>
            <a:r>
              <a:rPr lang="es-ES" dirty="0" err="1" smtClean="0"/>
              <a:t>What</a:t>
            </a:r>
            <a:r>
              <a:rPr lang="es-ES" dirty="0" smtClean="0"/>
              <a:t> </a:t>
            </a:r>
            <a:r>
              <a:rPr lang="es-ES" dirty="0" err="1" smtClean="0"/>
              <a:t>is</a:t>
            </a:r>
            <a:r>
              <a:rPr lang="es-ES" dirty="0" smtClean="0"/>
              <a:t> </a:t>
            </a:r>
            <a:r>
              <a:rPr lang="es-ES" dirty="0" err="1" smtClean="0"/>
              <a:t>the</a:t>
            </a:r>
            <a:r>
              <a:rPr lang="es-ES" dirty="0" smtClean="0"/>
              <a:t> </a:t>
            </a:r>
            <a:r>
              <a:rPr lang="es-ES" dirty="0" err="1" smtClean="0"/>
              <a:t>situation</a:t>
            </a:r>
            <a:r>
              <a:rPr lang="es-ES" dirty="0" smtClean="0"/>
              <a:t> in </a:t>
            </a:r>
            <a:r>
              <a:rPr lang="es-ES" dirty="0" err="1" smtClean="0"/>
              <a:t>your</a:t>
            </a:r>
            <a:r>
              <a:rPr lang="es-ES" dirty="0" smtClean="0"/>
              <a:t> country?</a:t>
            </a:r>
          </a:p>
          <a:p>
            <a:pPr>
              <a:buNone/>
            </a:pPr>
            <a:endParaRPr lang="es-ES" dirty="0" smtClean="0"/>
          </a:p>
          <a:p>
            <a:r>
              <a:rPr lang="es-ES" b="1" dirty="0" err="1" smtClean="0">
                <a:solidFill>
                  <a:schemeClr val="tx1">
                    <a:lumMod val="85000"/>
                    <a:lumOff val="15000"/>
                  </a:schemeClr>
                </a:solidFill>
              </a:rPr>
              <a:t>Public</a:t>
            </a:r>
            <a:r>
              <a:rPr lang="es-ES" b="1" dirty="0" smtClean="0">
                <a:solidFill>
                  <a:schemeClr val="tx1">
                    <a:lumMod val="85000"/>
                    <a:lumOff val="15000"/>
                  </a:schemeClr>
                </a:solidFill>
              </a:rPr>
              <a:t> </a:t>
            </a:r>
            <a:r>
              <a:rPr lang="es-ES" b="1" dirty="0" err="1" smtClean="0">
                <a:solidFill>
                  <a:schemeClr val="tx1">
                    <a:lumMod val="85000"/>
                    <a:lumOff val="15000"/>
                  </a:schemeClr>
                </a:solidFill>
              </a:rPr>
              <a:t>healthcare</a:t>
            </a:r>
            <a:endParaRPr lang="es-ES" b="1" dirty="0" smtClean="0">
              <a:solidFill>
                <a:schemeClr val="tx1">
                  <a:lumMod val="85000"/>
                  <a:lumOff val="15000"/>
                </a:schemeClr>
              </a:solidFill>
            </a:endParaRPr>
          </a:p>
          <a:p>
            <a:endParaRPr lang="es-ES" b="1" dirty="0" smtClean="0">
              <a:solidFill>
                <a:schemeClr val="tx1">
                  <a:lumMod val="85000"/>
                  <a:lumOff val="15000"/>
                </a:schemeClr>
              </a:solidFill>
            </a:endParaRPr>
          </a:p>
          <a:p>
            <a:r>
              <a:rPr lang="es-ES" b="1" dirty="0" err="1" smtClean="0">
                <a:solidFill>
                  <a:schemeClr val="tx1">
                    <a:lumMod val="85000"/>
                    <a:lumOff val="15000"/>
                  </a:schemeClr>
                </a:solidFill>
              </a:rPr>
              <a:t>Private</a:t>
            </a:r>
            <a:r>
              <a:rPr lang="es-ES" b="1" dirty="0" smtClean="0">
                <a:solidFill>
                  <a:schemeClr val="tx1">
                    <a:lumMod val="85000"/>
                    <a:lumOff val="15000"/>
                  </a:schemeClr>
                </a:solidFill>
              </a:rPr>
              <a:t> </a:t>
            </a:r>
            <a:r>
              <a:rPr lang="es-ES" b="1" dirty="0" err="1" smtClean="0">
                <a:solidFill>
                  <a:schemeClr val="tx1">
                    <a:lumMod val="85000"/>
                    <a:lumOff val="15000"/>
                  </a:schemeClr>
                </a:solidFill>
              </a:rPr>
              <a:t>healthcare</a:t>
            </a:r>
            <a:endParaRPr lang="es-ES" b="1" dirty="0" smtClean="0">
              <a:solidFill>
                <a:schemeClr val="tx1">
                  <a:lumMod val="85000"/>
                  <a:lumOff val="15000"/>
                </a:schemeClr>
              </a:solidFill>
            </a:endParaRPr>
          </a:p>
          <a:p>
            <a:endParaRPr lang="es-ES" b="1" dirty="0" smtClean="0">
              <a:solidFill>
                <a:schemeClr val="tx1">
                  <a:lumMod val="85000"/>
                  <a:lumOff val="15000"/>
                </a:schemeClr>
              </a:solidFill>
            </a:endParaRPr>
          </a:p>
          <a:p>
            <a:r>
              <a:rPr lang="en-US" b="1" dirty="0" smtClean="0">
                <a:solidFill>
                  <a:schemeClr val="tx1">
                    <a:lumMod val="85000"/>
                    <a:lumOff val="15000"/>
                  </a:schemeClr>
                </a:solidFill>
              </a:rPr>
              <a:t>Nursery</a:t>
            </a:r>
          </a:p>
          <a:p>
            <a:endParaRPr lang="en-US" b="1" dirty="0" smtClean="0">
              <a:solidFill>
                <a:schemeClr val="tx1">
                  <a:lumMod val="85000"/>
                  <a:lumOff val="15000"/>
                </a:schemeClr>
              </a:solidFill>
            </a:endParaRPr>
          </a:p>
          <a:p>
            <a:r>
              <a:rPr lang="es-ES" b="1" dirty="0" err="1" smtClean="0">
                <a:solidFill>
                  <a:schemeClr val="tx1">
                    <a:lumMod val="85000"/>
                    <a:lumOff val="15000"/>
                  </a:schemeClr>
                </a:solidFill>
              </a:rPr>
              <a:t>Physiotherapy</a:t>
            </a:r>
            <a:endParaRPr lang="es-ES" b="1" dirty="0" smtClean="0">
              <a:solidFill>
                <a:schemeClr val="tx1">
                  <a:lumMod val="85000"/>
                  <a:lumOff val="15000"/>
                </a:schemeClr>
              </a:solidFill>
            </a:endParaRPr>
          </a:p>
          <a:p>
            <a:pPr>
              <a:buNone/>
            </a:pPr>
            <a:endParaRPr lang="en-US" b="1" dirty="0" smtClean="0">
              <a:solidFill>
                <a:schemeClr val="tx1">
                  <a:lumMod val="85000"/>
                  <a:lumOff val="15000"/>
                </a:schemeClr>
              </a:solidFill>
            </a:endParaRPr>
          </a:p>
          <a:p>
            <a:pPr>
              <a:buNone/>
            </a:pPr>
            <a:endParaRPr lang="es-ES" b="1" dirty="0" smtClean="0">
              <a:solidFill>
                <a:schemeClr val="tx1">
                  <a:lumMod val="85000"/>
                  <a:lumOff val="15000"/>
                </a:schemeClr>
              </a:solidFill>
            </a:endParaRPr>
          </a:p>
          <a:p>
            <a:pPr>
              <a:buNone/>
            </a:pPr>
            <a:endParaRPr lang="es-ES" dirty="0" smtClean="0"/>
          </a:p>
          <a:p>
            <a:endParaRPr lang="es-ES" dirty="0"/>
          </a:p>
        </p:txBody>
      </p:sp>
      <p:pic>
        <p:nvPicPr>
          <p:cNvPr id="4" name="3 Imagen" descr="EU flag-Erasmus+_vect_POS.jpg"/>
          <p:cNvPicPr>
            <a:picLocks noChangeAspect="1"/>
          </p:cNvPicPr>
          <p:nvPr/>
        </p:nvPicPr>
        <p:blipFill>
          <a:blip r:embed="rId2" cstate="print"/>
          <a:stretch>
            <a:fillRect/>
          </a:stretch>
        </p:blipFill>
        <p:spPr>
          <a:xfrm>
            <a:off x="6948264" y="1052736"/>
            <a:ext cx="1798986" cy="513865"/>
          </a:xfrm>
          <a:prstGeom prst="rect">
            <a:avLst/>
          </a:prstGeom>
        </p:spPr>
      </p:pic>
      <p:pic>
        <p:nvPicPr>
          <p:cNvPr id="5" name="4 Imagen" descr="logo new slogan.png"/>
          <p:cNvPicPr>
            <a:picLocks noChangeAspect="1"/>
          </p:cNvPicPr>
          <p:nvPr/>
        </p:nvPicPr>
        <p:blipFill>
          <a:blip r:embed="rId3" cstate="print"/>
          <a:stretch>
            <a:fillRect/>
          </a:stretch>
        </p:blipFill>
        <p:spPr>
          <a:xfrm>
            <a:off x="7020272" y="260648"/>
            <a:ext cx="1709524" cy="7385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233523"/>
            <a:ext cx="6867158" cy="400110"/>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27584" y="332656"/>
            <a:ext cx="6264696" cy="769441"/>
          </a:xfrm>
          <a:prstGeom prst="rect">
            <a:avLst/>
          </a:prstGeom>
          <a:noFill/>
        </p:spPr>
        <p:txBody>
          <a:bodyPr wrap="square" rtlCol="0">
            <a:spAutoFit/>
          </a:bodyPr>
          <a:lstStyle/>
          <a:p>
            <a:pPr algn="ctr"/>
            <a:r>
              <a:rPr lang="en-US" sz="4400" b="1" dirty="0" smtClean="0">
                <a:solidFill>
                  <a:schemeClr val="tx1">
                    <a:lumMod val="85000"/>
                    <a:lumOff val="15000"/>
                  </a:schemeClr>
                </a:solidFill>
                <a:latin typeface="Cambria" pitchFamily="18" charset="0"/>
              </a:rPr>
              <a:t>Conclusions</a:t>
            </a:r>
            <a:endParaRPr lang="es-ES" sz="4400" b="1" dirty="0">
              <a:solidFill>
                <a:schemeClr val="tx1">
                  <a:lumMod val="85000"/>
                  <a:lumOff val="15000"/>
                </a:schemeClr>
              </a:solidFill>
              <a:latin typeface="Cambria" pitchFamily="18" charset="0"/>
            </a:endParaRPr>
          </a:p>
        </p:txBody>
      </p:sp>
      <p:sp>
        <p:nvSpPr>
          <p:cNvPr id="18" name="17 CuadroTexto"/>
          <p:cNvSpPr txBox="1"/>
          <p:nvPr/>
        </p:nvSpPr>
        <p:spPr>
          <a:xfrm>
            <a:off x="755576" y="1844824"/>
            <a:ext cx="8244408" cy="292388"/>
          </a:xfrm>
          <a:prstGeom prst="rect">
            <a:avLst/>
          </a:prstGeom>
          <a:noFill/>
        </p:spPr>
        <p:txBody>
          <a:bodyPr wrap="square" rtlCol="0">
            <a:spAutoFit/>
          </a:bodyPr>
          <a:lstStyle/>
          <a:p>
            <a:r>
              <a:rPr lang="es-ES" sz="1300" dirty="0" smtClean="0">
                <a:solidFill>
                  <a:schemeClr val="tx1">
                    <a:lumMod val="85000"/>
                    <a:lumOff val="15000"/>
                  </a:schemeClr>
                </a:solidFill>
                <a:latin typeface="Cambria" pitchFamily="18" charset="0"/>
              </a:rPr>
              <a:t> </a:t>
            </a:r>
            <a:endParaRPr lang="es-ES" dirty="0"/>
          </a:p>
        </p:txBody>
      </p:sp>
      <p:pic>
        <p:nvPicPr>
          <p:cNvPr id="8" name="7 Imagen" descr="EU flag-Erasmus+_vect_POS.jpg"/>
          <p:cNvPicPr>
            <a:picLocks noChangeAspect="1"/>
          </p:cNvPicPr>
          <p:nvPr/>
        </p:nvPicPr>
        <p:blipFill>
          <a:blip r:embed="rId3" cstate="print"/>
          <a:stretch>
            <a:fillRect/>
          </a:stretch>
        </p:blipFill>
        <p:spPr>
          <a:xfrm>
            <a:off x="7164288" y="1196752"/>
            <a:ext cx="1798986" cy="513865"/>
          </a:xfrm>
          <a:prstGeom prst="rect">
            <a:avLst/>
          </a:prstGeom>
        </p:spPr>
      </p:pic>
      <p:sp>
        <p:nvSpPr>
          <p:cNvPr id="9" name="8 Rectángulo"/>
          <p:cNvSpPr/>
          <p:nvPr/>
        </p:nvSpPr>
        <p:spPr>
          <a:xfrm>
            <a:off x="755576" y="1988840"/>
            <a:ext cx="7614592" cy="507831"/>
          </a:xfrm>
          <a:prstGeom prst="rect">
            <a:avLst/>
          </a:prstGeom>
        </p:spPr>
        <p:txBody>
          <a:bodyPr wrap="square">
            <a:spAutoFit/>
          </a:bodyPr>
          <a:lstStyle/>
          <a:p>
            <a:r>
              <a:rPr lang="es-ES" sz="900" dirty="0" smtClean="0"/>
              <a:t/>
            </a:r>
            <a:br>
              <a:rPr lang="es-ES" sz="900" dirty="0" smtClean="0"/>
            </a:br>
            <a:endParaRPr lang="es-ES" sz="900" dirty="0" smtClean="0"/>
          </a:p>
          <a:p>
            <a:endParaRPr lang="es-ES" sz="900" dirty="0"/>
          </a:p>
        </p:txBody>
      </p:sp>
      <p:sp>
        <p:nvSpPr>
          <p:cNvPr id="13" name="12 Marcador de contenido"/>
          <p:cNvSpPr>
            <a:spLocks noGrp="1"/>
          </p:cNvSpPr>
          <p:nvPr>
            <p:ph idx="1"/>
          </p:nvPr>
        </p:nvSpPr>
        <p:spPr/>
        <p:txBody>
          <a:bodyPr>
            <a:normAutofit fontScale="85000" lnSpcReduction="10000"/>
          </a:bodyPr>
          <a:lstStyle/>
          <a:p>
            <a:r>
              <a:rPr lang="es-ES" sz="1600" b="1" dirty="0" err="1" smtClean="0">
                <a:solidFill>
                  <a:schemeClr val="tx1">
                    <a:lumMod val="85000"/>
                    <a:lumOff val="15000"/>
                  </a:schemeClr>
                </a:solidFill>
              </a:rPr>
              <a:t>Medical</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System</a:t>
            </a:r>
            <a:r>
              <a:rPr lang="es-ES" sz="1600" b="1" dirty="0" smtClean="0">
                <a:solidFill>
                  <a:schemeClr val="tx1">
                    <a:lumMod val="85000"/>
                    <a:lumOff val="15000"/>
                  </a:schemeClr>
                </a:solidFill>
              </a:rPr>
              <a:t> in </a:t>
            </a:r>
            <a:r>
              <a:rPr lang="es-ES" sz="1600" b="1" dirty="0" err="1" smtClean="0">
                <a:solidFill>
                  <a:schemeClr val="tx1">
                    <a:lumMod val="85000"/>
                    <a:lumOff val="15000"/>
                  </a:schemeClr>
                </a:solidFill>
              </a:rPr>
              <a:t>Spain</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Public</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healthcare</a:t>
            </a:r>
            <a:r>
              <a:rPr lang="es-ES" sz="1600" b="1" dirty="0" smtClean="0">
                <a:solidFill>
                  <a:schemeClr val="tx1">
                    <a:lumMod val="85000"/>
                    <a:lumOff val="15000"/>
                  </a:schemeClr>
                </a:solidFill>
              </a:rPr>
              <a:t>  and </a:t>
            </a:r>
            <a:r>
              <a:rPr lang="es-ES" sz="1600" b="1" dirty="0" err="1" smtClean="0"/>
              <a:t>Private</a:t>
            </a:r>
            <a:r>
              <a:rPr lang="es-ES" sz="1600" b="1" dirty="0" smtClean="0"/>
              <a:t> </a:t>
            </a:r>
            <a:r>
              <a:rPr lang="es-ES" sz="1600" b="1" dirty="0" err="1" smtClean="0"/>
              <a:t>healthcare</a:t>
            </a:r>
            <a:r>
              <a:rPr lang="es-ES" sz="1600" b="1" dirty="0" smtClean="0"/>
              <a:t>.</a:t>
            </a:r>
          </a:p>
          <a:p>
            <a:endParaRPr lang="es-ES" sz="1600" b="1" dirty="0" smtClean="0"/>
          </a:p>
          <a:p>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Vs </a:t>
            </a:r>
            <a:r>
              <a:rPr lang="es-ES" sz="1600" b="1" dirty="0" err="1" smtClean="0"/>
              <a:t>Public</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 </a:t>
            </a:r>
            <a:r>
              <a:rPr lang="es-ES" sz="1600" dirty="0" err="1" smtClean="0"/>
              <a:t>Public</a:t>
            </a:r>
            <a:r>
              <a:rPr lang="es-ES" sz="1600" dirty="0" smtClean="0"/>
              <a:t> </a:t>
            </a:r>
            <a:r>
              <a:rPr lang="es-ES" sz="1600" dirty="0" err="1" smtClean="0"/>
              <a:t>Healthcare</a:t>
            </a:r>
            <a:r>
              <a:rPr lang="es-ES" sz="1600" dirty="0" smtClean="0"/>
              <a:t> </a:t>
            </a:r>
            <a:r>
              <a:rPr lang="es-ES" sz="1600" dirty="0" err="1" smtClean="0"/>
              <a:t>Costs</a:t>
            </a:r>
            <a:r>
              <a:rPr lang="es-ES" sz="1600" dirty="0" smtClean="0"/>
              <a:t> &gt; </a:t>
            </a:r>
            <a:r>
              <a:rPr lang="es-ES" sz="1600" dirty="0" err="1" smtClean="0"/>
              <a:t>Private</a:t>
            </a:r>
            <a:r>
              <a:rPr lang="es-ES" sz="1600" dirty="0" smtClean="0"/>
              <a:t> </a:t>
            </a:r>
            <a:r>
              <a:rPr lang="es-ES" sz="1600" dirty="0" err="1" smtClean="0"/>
              <a:t>Healthcare</a:t>
            </a:r>
            <a:r>
              <a:rPr lang="es-ES" sz="1600" dirty="0" smtClean="0"/>
              <a:t> </a:t>
            </a:r>
            <a:r>
              <a:rPr lang="es-ES" sz="1600" dirty="0" err="1" smtClean="0"/>
              <a:t>Costs</a:t>
            </a:r>
            <a:r>
              <a:rPr lang="es-ES" sz="1600" dirty="0" smtClean="0"/>
              <a:t>.</a:t>
            </a:r>
          </a:p>
          <a:p>
            <a:endParaRPr lang="es-ES" sz="1600" i="1" dirty="0" smtClean="0"/>
          </a:p>
          <a:p>
            <a:r>
              <a:rPr lang="es-ES" sz="1600" b="1" dirty="0" err="1" smtClean="0"/>
              <a:t>Evolution</a:t>
            </a:r>
            <a:r>
              <a:rPr lang="es-ES" sz="1600" b="1" dirty="0" smtClean="0"/>
              <a:t> </a:t>
            </a:r>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Spain</a:t>
            </a:r>
            <a:r>
              <a:rPr lang="es-ES" sz="1600" b="1" dirty="0" smtClean="0"/>
              <a:t>): </a:t>
            </a:r>
            <a:r>
              <a:rPr lang="es-ES" sz="1600" dirty="0" err="1" smtClean="0"/>
              <a:t>Private</a:t>
            </a:r>
            <a:r>
              <a:rPr lang="es-ES" sz="1600" dirty="0" smtClean="0"/>
              <a:t> </a:t>
            </a:r>
            <a:r>
              <a:rPr lang="es-ES" sz="1600" dirty="0" err="1" smtClean="0"/>
              <a:t>Healthcare</a:t>
            </a:r>
            <a:r>
              <a:rPr lang="es-ES" sz="1600" dirty="0" smtClean="0"/>
              <a:t> </a:t>
            </a:r>
            <a:r>
              <a:rPr lang="es-ES" sz="1600" dirty="0" err="1" smtClean="0"/>
              <a:t>Costs</a:t>
            </a:r>
            <a:r>
              <a:rPr lang="es-ES" sz="1600" dirty="0" smtClean="0"/>
              <a:t> are </a:t>
            </a:r>
            <a:r>
              <a:rPr lang="es-ES" sz="1600" dirty="0" err="1" smtClean="0"/>
              <a:t>increasing</a:t>
            </a:r>
            <a:r>
              <a:rPr lang="es-ES" sz="1600" dirty="0" smtClean="0"/>
              <a:t> </a:t>
            </a:r>
            <a:r>
              <a:rPr lang="es-ES" sz="1600" dirty="0" err="1" smtClean="0"/>
              <a:t>every</a:t>
            </a:r>
            <a:r>
              <a:rPr lang="es-ES" sz="1600" dirty="0" smtClean="0"/>
              <a:t> </a:t>
            </a:r>
            <a:r>
              <a:rPr lang="es-ES" sz="1600" dirty="0" err="1" smtClean="0"/>
              <a:t>year</a:t>
            </a:r>
            <a:r>
              <a:rPr lang="es-ES" sz="1600" dirty="0" smtClean="0"/>
              <a:t>.</a:t>
            </a:r>
          </a:p>
          <a:p>
            <a:endParaRPr lang="es-ES" sz="1600" i="1" dirty="0" smtClean="0"/>
          </a:p>
          <a:p>
            <a:r>
              <a:rPr lang="es-ES" sz="1600" b="1" dirty="0" err="1" smtClean="0"/>
              <a:t>Public</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Spain</a:t>
            </a:r>
            <a:r>
              <a:rPr lang="es-ES" sz="1600" b="1" dirty="0" smtClean="0"/>
              <a:t>) Vs OECD:</a:t>
            </a:r>
            <a:r>
              <a:rPr lang="es-ES" sz="1600" i="1" dirty="0" smtClean="0"/>
              <a:t> </a:t>
            </a:r>
            <a:r>
              <a:rPr lang="es-ES" sz="1600" dirty="0" err="1" smtClean="0"/>
              <a:t>Public</a:t>
            </a:r>
            <a:r>
              <a:rPr lang="es-ES" sz="1600" dirty="0" smtClean="0"/>
              <a:t> </a:t>
            </a:r>
            <a:r>
              <a:rPr lang="es-ES" sz="1600" dirty="0" err="1" smtClean="0"/>
              <a:t>Healthcare</a:t>
            </a:r>
            <a:r>
              <a:rPr lang="es-ES" sz="1600" dirty="0" smtClean="0"/>
              <a:t> </a:t>
            </a:r>
            <a:r>
              <a:rPr lang="es-ES" sz="1600" dirty="0" err="1" smtClean="0"/>
              <a:t>Costs</a:t>
            </a:r>
            <a:r>
              <a:rPr lang="es-ES" sz="1600" dirty="0" smtClean="0"/>
              <a:t> &gt; OECD.</a:t>
            </a:r>
          </a:p>
          <a:p>
            <a:endParaRPr lang="es-ES" sz="1600" i="1" dirty="0" smtClean="0"/>
          </a:p>
          <a:p>
            <a:r>
              <a:rPr lang="es-ES" sz="1600" b="1" dirty="0" err="1" smtClean="0"/>
              <a:t>Increase</a:t>
            </a:r>
            <a:r>
              <a:rPr lang="es-ES" sz="1600" b="1" dirty="0" smtClean="0"/>
              <a:t> of </a:t>
            </a:r>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due</a:t>
            </a:r>
            <a:r>
              <a:rPr lang="es-ES" sz="1600" b="1" dirty="0" smtClean="0"/>
              <a:t> </a:t>
            </a:r>
            <a:r>
              <a:rPr lang="es-ES" sz="1600" b="1" dirty="0" err="1" smtClean="0"/>
              <a:t>to</a:t>
            </a:r>
            <a:r>
              <a:rPr lang="es-ES" sz="1600" b="1" dirty="0" smtClean="0"/>
              <a:t> a </a:t>
            </a:r>
            <a:r>
              <a:rPr lang="es-ES" sz="1600" b="1" dirty="0" err="1" smtClean="0"/>
              <a:t>decrease</a:t>
            </a:r>
            <a:r>
              <a:rPr lang="es-ES" sz="1600" b="1" dirty="0" smtClean="0"/>
              <a:t> of </a:t>
            </a:r>
            <a:r>
              <a:rPr lang="es-ES" sz="1600" b="1" dirty="0" err="1" smtClean="0"/>
              <a:t>Public</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a:t>
            </a:r>
          </a:p>
          <a:p>
            <a:endParaRPr lang="es-ES" sz="1600" i="1" dirty="0" smtClean="0"/>
          </a:p>
          <a:p>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Spain</a:t>
            </a:r>
            <a:r>
              <a:rPr lang="es-ES" sz="1600" b="1" dirty="0" smtClean="0"/>
              <a:t>) Vs OECD:</a:t>
            </a:r>
            <a:r>
              <a:rPr lang="es-ES" sz="1600" i="1" dirty="0" smtClean="0"/>
              <a:t> </a:t>
            </a:r>
            <a:r>
              <a:rPr lang="es-ES" sz="1600" dirty="0" err="1" smtClean="0"/>
              <a:t>Private</a:t>
            </a:r>
            <a:r>
              <a:rPr lang="es-ES" sz="1600" dirty="0" smtClean="0"/>
              <a:t> </a:t>
            </a:r>
            <a:r>
              <a:rPr lang="es-ES" sz="1600" dirty="0" err="1" smtClean="0"/>
              <a:t>Healthcare</a:t>
            </a:r>
            <a:r>
              <a:rPr lang="es-ES" sz="1600" dirty="0" smtClean="0"/>
              <a:t> </a:t>
            </a:r>
            <a:r>
              <a:rPr lang="es-ES" sz="1600" dirty="0" err="1" smtClean="0"/>
              <a:t>Costs</a:t>
            </a:r>
            <a:r>
              <a:rPr lang="es-ES" sz="1600" dirty="0" smtClean="0"/>
              <a:t> &gt; OECD.</a:t>
            </a:r>
          </a:p>
          <a:p>
            <a:endParaRPr lang="es-ES" sz="1600" b="1" dirty="0" smtClean="0"/>
          </a:p>
          <a:p>
            <a:r>
              <a:rPr lang="en-US" sz="1600" b="1" dirty="0" smtClean="0"/>
              <a:t>We have learned some useful expressions</a:t>
            </a:r>
            <a:r>
              <a:rPr lang="es-ES" sz="1600" b="1" dirty="0" smtClean="0">
                <a:solidFill>
                  <a:schemeClr val="tx1">
                    <a:lumMod val="85000"/>
                    <a:lumOff val="15000"/>
                  </a:schemeClr>
                </a:solidFill>
              </a:rPr>
              <a:t> , Do </a:t>
            </a:r>
            <a:r>
              <a:rPr lang="es-ES" sz="1600" b="1" dirty="0" err="1" smtClean="0">
                <a:solidFill>
                  <a:schemeClr val="tx1">
                    <a:lumMod val="85000"/>
                    <a:lumOff val="15000"/>
                  </a:schemeClr>
                </a:solidFill>
              </a:rPr>
              <a:t>you</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remeber</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them</a:t>
            </a:r>
            <a:r>
              <a:rPr lang="es-ES" sz="1600" b="1" dirty="0" smtClean="0">
                <a:solidFill>
                  <a:schemeClr val="tx1">
                    <a:lumMod val="85000"/>
                    <a:lumOff val="15000"/>
                  </a:schemeClr>
                </a:solidFill>
              </a:rPr>
              <a:t>?.</a:t>
            </a:r>
          </a:p>
          <a:p>
            <a:endParaRPr lang="es-ES" sz="1600" b="1" dirty="0" smtClean="0">
              <a:solidFill>
                <a:schemeClr val="tx1">
                  <a:lumMod val="85000"/>
                  <a:lumOff val="15000"/>
                </a:schemeClr>
              </a:solidFill>
            </a:endParaRPr>
          </a:p>
          <a:p>
            <a:r>
              <a:rPr lang="es-ES" sz="1600" b="1" dirty="0" err="1" smtClean="0">
                <a:solidFill>
                  <a:schemeClr val="tx1">
                    <a:lumMod val="85000"/>
                    <a:lumOff val="15000"/>
                  </a:schemeClr>
                </a:solidFill>
              </a:rPr>
              <a:t>Nursery</a:t>
            </a:r>
            <a:r>
              <a:rPr lang="es-ES" sz="1600" b="1" dirty="0" smtClean="0">
                <a:solidFill>
                  <a:schemeClr val="tx1">
                    <a:lumMod val="85000"/>
                    <a:lumOff val="15000"/>
                  </a:schemeClr>
                </a:solidFill>
              </a:rPr>
              <a:t>.</a:t>
            </a:r>
          </a:p>
          <a:p>
            <a:endParaRPr lang="es-ES" sz="1600" b="1" dirty="0" smtClean="0">
              <a:solidFill>
                <a:schemeClr val="tx1">
                  <a:lumMod val="85000"/>
                  <a:lumOff val="15000"/>
                </a:schemeClr>
              </a:solidFill>
            </a:endParaRPr>
          </a:p>
          <a:p>
            <a:pPr algn="just"/>
            <a:r>
              <a:rPr lang="es-ES" sz="1600" b="1" dirty="0" err="1" smtClean="0">
                <a:solidFill>
                  <a:schemeClr val="tx1">
                    <a:lumMod val="85000"/>
                    <a:lumOff val="15000"/>
                  </a:schemeClr>
                </a:solidFill>
              </a:rPr>
              <a:t>Physiotherapy</a:t>
            </a:r>
            <a:r>
              <a:rPr lang="es-ES" sz="1600" b="1" dirty="0" smtClean="0">
                <a:solidFill>
                  <a:schemeClr val="tx1">
                    <a:lumMod val="85000"/>
                    <a:lumOff val="15000"/>
                  </a:schemeClr>
                </a:solidFill>
              </a:rPr>
              <a:t>.</a:t>
            </a:r>
          </a:p>
          <a:p>
            <a:pPr algn="just"/>
            <a:endParaRPr lang="es-ES" sz="1600" b="1" dirty="0" smtClean="0">
              <a:solidFill>
                <a:schemeClr val="tx1">
                  <a:lumMod val="85000"/>
                  <a:lumOff val="15000"/>
                </a:schemeClr>
              </a:solidFill>
            </a:endParaRPr>
          </a:p>
          <a:p>
            <a:pPr algn="just"/>
            <a:r>
              <a:rPr lang="es-ES" sz="1600" b="1" dirty="0" err="1" smtClean="0">
                <a:solidFill>
                  <a:schemeClr val="tx1">
                    <a:lumMod val="85000"/>
                    <a:lumOff val="15000"/>
                  </a:schemeClr>
                </a:solidFill>
              </a:rPr>
              <a:t>Croatia</a:t>
            </a:r>
            <a:r>
              <a:rPr lang="es-ES" sz="1600" b="1" dirty="0" smtClean="0">
                <a:solidFill>
                  <a:schemeClr val="tx1">
                    <a:lumMod val="85000"/>
                    <a:lumOff val="15000"/>
                  </a:schemeClr>
                </a:solidFill>
              </a:rPr>
              <a:t>.</a:t>
            </a:r>
          </a:p>
          <a:p>
            <a:pPr algn="just"/>
            <a:endParaRPr lang="es-ES" sz="1600" b="1" dirty="0" smtClean="0">
              <a:solidFill>
                <a:schemeClr val="tx1">
                  <a:lumMod val="85000"/>
                  <a:lumOff val="15000"/>
                </a:schemeClr>
              </a:solidFill>
              <a:latin typeface="Cambria" pitchFamily="18" charset="0"/>
            </a:endParaRPr>
          </a:p>
          <a:p>
            <a:endParaRPr lang="es-ES" sz="1600" b="1" dirty="0" smtClean="0">
              <a:solidFill>
                <a:schemeClr val="tx1">
                  <a:lumMod val="85000"/>
                  <a:lumOff val="15000"/>
                </a:schemeClr>
              </a:solidFill>
              <a:latin typeface="Cambria" pitchFamily="18" charset="0"/>
            </a:endParaRPr>
          </a:p>
          <a:p>
            <a:endParaRPr lang="es-ES" sz="1600" b="1" dirty="0" smtClean="0">
              <a:solidFill>
                <a:schemeClr val="tx1">
                  <a:lumMod val="85000"/>
                  <a:lumOff val="15000"/>
                </a:schemeClr>
              </a:solidFill>
            </a:endParaRP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233523"/>
            <a:ext cx="6867158" cy="400110"/>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27584" y="332656"/>
            <a:ext cx="6264696" cy="1938992"/>
          </a:xfrm>
          <a:prstGeom prst="rect">
            <a:avLst/>
          </a:prstGeom>
          <a:noFill/>
        </p:spPr>
        <p:txBody>
          <a:bodyPr wrap="square" rtlCol="0">
            <a:spAutoFit/>
          </a:bodyPr>
          <a:lstStyle/>
          <a:p>
            <a:pPr algn="ctr"/>
            <a:r>
              <a:rPr lang="es-ES" sz="6000" b="1" dirty="0" err="1" smtClean="0">
                <a:solidFill>
                  <a:schemeClr val="tx1">
                    <a:lumMod val="85000"/>
                    <a:lumOff val="15000"/>
                  </a:schemeClr>
                </a:solidFill>
                <a:latin typeface="Cambria" pitchFamily="18" charset="0"/>
              </a:rPr>
              <a:t>Thank</a:t>
            </a:r>
            <a:r>
              <a:rPr lang="es-ES" sz="6000" b="1" dirty="0" smtClean="0">
                <a:solidFill>
                  <a:schemeClr val="tx1">
                    <a:lumMod val="85000"/>
                    <a:lumOff val="15000"/>
                  </a:schemeClr>
                </a:solidFill>
                <a:latin typeface="Cambria" pitchFamily="18" charset="0"/>
              </a:rPr>
              <a:t> </a:t>
            </a:r>
            <a:r>
              <a:rPr lang="es-ES" sz="6000" b="1" dirty="0" err="1" smtClean="0">
                <a:solidFill>
                  <a:schemeClr val="tx1">
                    <a:lumMod val="85000"/>
                    <a:lumOff val="15000"/>
                  </a:schemeClr>
                </a:solidFill>
                <a:latin typeface="Cambria" pitchFamily="18" charset="0"/>
              </a:rPr>
              <a:t>you</a:t>
            </a:r>
            <a:r>
              <a:rPr lang="es-ES" sz="6000" b="1" dirty="0" smtClean="0">
                <a:solidFill>
                  <a:schemeClr val="tx1">
                    <a:lumMod val="85000"/>
                    <a:lumOff val="15000"/>
                  </a:schemeClr>
                </a:solidFill>
                <a:latin typeface="Cambria" pitchFamily="18" charset="0"/>
              </a:rPr>
              <a:t> </a:t>
            </a:r>
            <a:r>
              <a:rPr lang="es-ES" sz="6000" b="1" dirty="0" err="1" smtClean="0">
                <a:solidFill>
                  <a:schemeClr val="tx1">
                    <a:lumMod val="85000"/>
                    <a:lumOff val="15000"/>
                  </a:schemeClr>
                </a:solidFill>
                <a:latin typeface="Cambria" pitchFamily="18" charset="0"/>
              </a:rPr>
              <a:t>for</a:t>
            </a:r>
            <a:r>
              <a:rPr lang="es-ES" sz="6000" b="1" dirty="0" smtClean="0">
                <a:solidFill>
                  <a:schemeClr val="tx1">
                    <a:lumMod val="85000"/>
                    <a:lumOff val="15000"/>
                  </a:schemeClr>
                </a:solidFill>
                <a:latin typeface="Cambria" pitchFamily="18" charset="0"/>
              </a:rPr>
              <a:t> </a:t>
            </a:r>
            <a:r>
              <a:rPr lang="es-ES" sz="6000" b="1" dirty="0" err="1" smtClean="0">
                <a:solidFill>
                  <a:schemeClr val="tx1">
                    <a:lumMod val="85000"/>
                    <a:lumOff val="15000"/>
                  </a:schemeClr>
                </a:solidFill>
                <a:latin typeface="Cambria" pitchFamily="18" charset="0"/>
              </a:rPr>
              <a:t>attention</a:t>
            </a:r>
            <a:r>
              <a:rPr lang="es-ES" sz="6000" b="1" dirty="0" smtClean="0">
                <a:solidFill>
                  <a:schemeClr val="tx1">
                    <a:lumMod val="85000"/>
                    <a:lumOff val="15000"/>
                  </a:schemeClr>
                </a:solidFill>
                <a:latin typeface="Cambria" pitchFamily="18" charset="0"/>
              </a:rPr>
              <a:t> </a:t>
            </a:r>
            <a:endParaRPr lang="es-ES" sz="6000" b="1" dirty="0">
              <a:solidFill>
                <a:schemeClr val="tx1">
                  <a:lumMod val="85000"/>
                  <a:lumOff val="15000"/>
                </a:schemeClr>
              </a:solidFill>
              <a:latin typeface="Cambria" pitchFamily="18" charset="0"/>
            </a:endParaRPr>
          </a:p>
        </p:txBody>
      </p:sp>
      <p:pic>
        <p:nvPicPr>
          <p:cNvPr id="8" name="7 Imagen" descr="EU flag-Erasmus+_vect_POS.jpg"/>
          <p:cNvPicPr>
            <a:picLocks noChangeAspect="1"/>
          </p:cNvPicPr>
          <p:nvPr/>
        </p:nvPicPr>
        <p:blipFill>
          <a:blip r:embed="rId3" cstate="print"/>
          <a:stretch>
            <a:fillRect/>
          </a:stretch>
        </p:blipFill>
        <p:spPr>
          <a:xfrm>
            <a:off x="7164288" y="1196752"/>
            <a:ext cx="1798986" cy="513865"/>
          </a:xfrm>
          <a:prstGeom prst="rect">
            <a:avLst/>
          </a:prstGeom>
        </p:spPr>
      </p:pic>
      <p:pic>
        <p:nvPicPr>
          <p:cNvPr id="1026" name="Picture 2" descr="http://sp9.fotolog.com/photo/9/12/45/shalom_acapulco/1232900556264_f.jpg"/>
          <p:cNvPicPr>
            <a:picLocks noChangeAspect="1" noChangeArrowheads="1"/>
          </p:cNvPicPr>
          <p:nvPr/>
        </p:nvPicPr>
        <p:blipFill>
          <a:blip r:embed="rId4" cstate="print"/>
          <a:srcRect/>
          <a:stretch>
            <a:fillRect/>
          </a:stretch>
        </p:blipFill>
        <p:spPr bwMode="auto">
          <a:xfrm>
            <a:off x="2771800" y="2852936"/>
            <a:ext cx="3057525" cy="30861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233523"/>
            <a:ext cx="6867158" cy="400110"/>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755576" y="692696"/>
            <a:ext cx="6120680" cy="1446550"/>
          </a:xfrm>
          <a:prstGeom prst="rect">
            <a:avLst/>
          </a:prstGeom>
          <a:noFill/>
        </p:spPr>
        <p:txBody>
          <a:bodyPr wrap="square" rtlCol="0">
            <a:spAutoFit/>
          </a:bodyPr>
          <a:lstStyle/>
          <a:p>
            <a:r>
              <a:rPr lang="es-ES" sz="4400" b="1" dirty="0" err="1" smtClean="0">
                <a:solidFill>
                  <a:schemeClr val="tx1">
                    <a:lumMod val="85000"/>
                    <a:lumOff val="15000"/>
                  </a:schemeClr>
                </a:solidFill>
                <a:latin typeface="Cambria" pitchFamily="18" charset="0"/>
              </a:rPr>
              <a:t>Medical</a:t>
            </a:r>
            <a:r>
              <a:rPr lang="es-ES" sz="4400" b="1" dirty="0" smtClean="0">
                <a:solidFill>
                  <a:schemeClr val="tx1">
                    <a:lumMod val="85000"/>
                    <a:lumOff val="15000"/>
                  </a:schemeClr>
                </a:solidFill>
                <a:latin typeface="Cambria" pitchFamily="18" charset="0"/>
              </a:rPr>
              <a:t> </a:t>
            </a:r>
            <a:r>
              <a:rPr lang="es-ES" sz="4400" b="1" dirty="0" err="1" smtClean="0">
                <a:solidFill>
                  <a:schemeClr val="tx1">
                    <a:lumMod val="85000"/>
                    <a:lumOff val="15000"/>
                  </a:schemeClr>
                </a:solidFill>
                <a:latin typeface="Cambria" pitchFamily="18" charset="0"/>
              </a:rPr>
              <a:t>System</a:t>
            </a:r>
            <a:endParaRPr lang="es-ES" sz="4400" b="1" dirty="0" smtClean="0">
              <a:solidFill>
                <a:schemeClr val="tx1">
                  <a:lumMod val="85000"/>
                  <a:lumOff val="15000"/>
                </a:schemeClr>
              </a:solidFill>
              <a:latin typeface="Cambria" pitchFamily="18" charset="0"/>
            </a:endParaRPr>
          </a:p>
          <a:p>
            <a:endParaRPr lang="es-ES" sz="4400" b="1" dirty="0">
              <a:solidFill>
                <a:schemeClr val="tx1">
                  <a:lumMod val="85000"/>
                  <a:lumOff val="15000"/>
                </a:schemeClr>
              </a:solidFill>
              <a:latin typeface="Cambria" pitchFamily="18" charset="0"/>
            </a:endParaRPr>
          </a:p>
        </p:txBody>
      </p:sp>
      <p:sp>
        <p:nvSpPr>
          <p:cNvPr id="15" name="14 CuadroTexto"/>
          <p:cNvSpPr txBox="1"/>
          <p:nvPr/>
        </p:nvSpPr>
        <p:spPr>
          <a:xfrm>
            <a:off x="971600" y="2132856"/>
            <a:ext cx="5760640" cy="2616101"/>
          </a:xfrm>
          <a:prstGeom prst="rect">
            <a:avLst/>
          </a:prstGeom>
          <a:noFill/>
        </p:spPr>
        <p:txBody>
          <a:bodyPr wrap="square" rtlCol="0">
            <a:spAutoFit/>
          </a:bodyPr>
          <a:lstStyle/>
          <a:p>
            <a:pPr>
              <a:lnSpc>
                <a:spcPct val="200000"/>
              </a:lnSpc>
            </a:pPr>
            <a:r>
              <a:rPr lang="es-ES" sz="2800" dirty="0" smtClean="0">
                <a:solidFill>
                  <a:schemeClr val="tx1">
                    <a:lumMod val="85000"/>
                    <a:lumOff val="15000"/>
                  </a:schemeClr>
                </a:solidFill>
                <a:latin typeface="Cambria" pitchFamily="18" charset="0"/>
              </a:rPr>
              <a:t>“</a:t>
            </a:r>
            <a:r>
              <a:rPr lang="en-US" dirty="0" smtClean="0"/>
              <a:t>A set or series of interconnected or interdependent parts or entities (organisms) that act together in a common purpose or produce results impossible by action of one alone.”</a:t>
            </a:r>
            <a:endParaRPr lang="es-ES" dirty="0">
              <a:latin typeface="Cambria" pitchFamily="18" charset="0"/>
            </a:endParaRPr>
          </a:p>
        </p:txBody>
      </p:sp>
      <p:pic>
        <p:nvPicPr>
          <p:cNvPr id="1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400" y="2420889"/>
            <a:ext cx="2323808" cy="2736304"/>
          </a:xfrm>
          <a:prstGeom prst="rect">
            <a:avLst/>
          </a:prstGeom>
        </p:spPr>
      </p:pic>
      <p:pic>
        <p:nvPicPr>
          <p:cNvPr id="10" name="9 Imagen" descr="EU flag-Erasmus+_vect_POS.jpg"/>
          <p:cNvPicPr>
            <a:picLocks noChangeAspect="1"/>
          </p:cNvPicPr>
          <p:nvPr/>
        </p:nvPicPr>
        <p:blipFill>
          <a:blip r:embed="rId4" cstate="print"/>
          <a:stretch>
            <a:fillRect/>
          </a:stretch>
        </p:blipFill>
        <p:spPr>
          <a:xfrm>
            <a:off x="7164288" y="1196752"/>
            <a:ext cx="1798986" cy="5138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2864192"/>
            <a:ext cx="6867158" cy="1138773"/>
          </a:xfrm>
          <a:prstGeom prst="rect">
            <a:avLst/>
          </a:prstGeom>
        </p:spPr>
        <p:txBody>
          <a:bodyPr wrap="square">
            <a:spAutoFit/>
          </a:bodyPr>
          <a:lstStyle/>
          <a:p>
            <a:pPr algn="ctr"/>
            <a:endPar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VETPRO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pl-P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a:p>
            <a:pPr algn="ct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27584" y="548680"/>
            <a:ext cx="6120680" cy="707886"/>
          </a:xfrm>
          <a:prstGeom prst="rect">
            <a:avLst/>
          </a:prstGeom>
          <a:noFill/>
        </p:spPr>
        <p:txBody>
          <a:bodyPr wrap="square" rtlCol="0">
            <a:spAutoFit/>
          </a:bodyPr>
          <a:lstStyle/>
          <a:p>
            <a:r>
              <a:rPr lang="es-ES" sz="4000" b="1" dirty="0" err="1" smtClean="0">
                <a:solidFill>
                  <a:schemeClr val="tx1">
                    <a:lumMod val="85000"/>
                    <a:lumOff val="15000"/>
                  </a:schemeClr>
                </a:solidFill>
                <a:latin typeface="Cambria" pitchFamily="18" charset="0"/>
              </a:rPr>
              <a:t>Medical</a:t>
            </a:r>
            <a:r>
              <a:rPr lang="es-ES" sz="4000" b="1" dirty="0" smtClean="0">
                <a:solidFill>
                  <a:schemeClr val="tx1">
                    <a:lumMod val="85000"/>
                    <a:lumOff val="15000"/>
                  </a:schemeClr>
                </a:solidFill>
                <a:latin typeface="Cambria" pitchFamily="18" charset="0"/>
              </a:rPr>
              <a:t> </a:t>
            </a:r>
            <a:r>
              <a:rPr lang="es-ES" sz="4000" b="1" dirty="0" err="1" smtClean="0">
                <a:solidFill>
                  <a:schemeClr val="tx1">
                    <a:lumMod val="85000"/>
                    <a:lumOff val="15000"/>
                  </a:schemeClr>
                </a:solidFill>
                <a:latin typeface="Cambria" pitchFamily="18" charset="0"/>
              </a:rPr>
              <a:t>System</a:t>
            </a:r>
            <a:r>
              <a:rPr lang="es-ES" sz="4000" b="1" dirty="0" smtClean="0">
                <a:solidFill>
                  <a:schemeClr val="tx1">
                    <a:lumMod val="85000"/>
                    <a:lumOff val="15000"/>
                  </a:schemeClr>
                </a:solidFill>
                <a:latin typeface="Cambria" pitchFamily="18" charset="0"/>
              </a:rPr>
              <a:t> in </a:t>
            </a:r>
            <a:r>
              <a:rPr lang="es-ES" sz="4000" b="1" dirty="0" err="1" smtClean="0">
                <a:solidFill>
                  <a:schemeClr val="tx1">
                    <a:lumMod val="85000"/>
                    <a:lumOff val="15000"/>
                  </a:schemeClr>
                </a:solidFill>
                <a:latin typeface="Cambria" pitchFamily="18" charset="0"/>
              </a:rPr>
              <a:t>Spain</a:t>
            </a:r>
            <a:endParaRPr lang="es-ES" sz="4000" b="1" dirty="0">
              <a:solidFill>
                <a:schemeClr val="tx1">
                  <a:lumMod val="85000"/>
                  <a:lumOff val="15000"/>
                </a:schemeClr>
              </a:solidFill>
              <a:latin typeface="Cambria" pitchFamily="18" charset="0"/>
            </a:endParaRPr>
          </a:p>
        </p:txBody>
      </p:sp>
      <p:pic>
        <p:nvPicPr>
          <p:cNvPr id="8" name="7 Imagen" descr="EU flag-Erasmus+_vect_POS.jpg"/>
          <p:cNvPicPr>
            <a:picLocks noChangeAspect="1"/>
          </p:cNvPicPr>
          <p:nvPr/>
        </p:nvPicPr>
        <p:blipFill>
          <a:blip r:embed="rId3" cstate="print"/>
          <a:stretch>
            <a:fillRect/>
          </a:stretch>
        </p:blipFill>
        <p:spPr>
          <a:xfrm>
            <a:off x="7164288" y="1196752"/>
            <a:ext cx="1798986" cy="513865"/>
          </a:xfrm>
          <a:prstGeom prst="rect">
            <a:avLst/>
          </a:prstGeom>
        </p:spPr>
      </p:pic>
      <p:sp>
        <p:nvSpPr>
          <p:cNvPr id="9" name="8 Título"/>
          <p:cNvSpPr>
            <a:spLocks noGrp="1"/>
          </p:cNvSpPr>
          <p:nvPr>
            <p:ph type="title"/>
          </p:nvPr>
        </p:nvSpPr>
        <p:spPr>
          <a:xfrm>
            <a:off x="395536" y="1700808"/>
            <a:ext cx="8229600" cy="4752528"/>
          </a:xfrm>
        </p:spPr>
        <p:txBody>
          <a:bodyPr>
            <a:normAutofit fontScale="90000"/>
          </a:bodyPr>
          <a:lstStyle/>
          <a:p>
            <a:pPr algn="l"/>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800" dirty="0" smtClean="0">
                <a:latin typeface="+mn-lt"/>
              </a:rPr>
              <a:t>- Spanish healthcare consists of both private and public healthcare, with some hospitals and healthcare centres offering both private and state healthcare services. You don’t need to have private health insurance to get medical treatment (usually allows you to get faster treatment for non-emergency procedures).</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 State healthcare is free of charge to anyone living and working in Spain, although in some of the Spanish islands you may have to travel to find a state healthcare provider.</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 As an expat, you are entitled to free state healthcare if you are:</a:t>
            </a:r>
            <a:br>
              <a:rPr lang="en-US" sz="1800" dirty="0" smtClean="0">
                <a:latin typeface="+mn-lt"/>
              </a:rPr>
            </a:br>
            <a:r>
              <a:rPr lang="en-US" sz="1800" dirty="0" smtClean="0">
                <a:latin typeface="+mn-lt"/>
              </a:rPr>
              <a:t>        resident in Spain and work in employment or self-employment and pay social security contributions,</a:t>
            </a:r>
            <a:br>
              <a:rPr lang="en-US" sz="1800" dirty="0" smtClean="0">
                <a:latin typeface="+mn-lt"/>
              </a:rPr>
            </a:br>
            <a:r>
              <a:rPr lang="en-US" sz="1800" dirty="0" smtClean="0">
                <a:latin typeface="+mn-lt"/>
              </a:rPr>
              <a:t>        resident in Spain and receiving certain state benefits,</a:t>
            </a:r>
            <a:br>
              <a:rPr lang="en-US" sz="1800" dirty="0" smtClean="0">
                <a:latin typeface="+mn-lt"/>
              </a:rPr>
            </a:br>
            <a:r>
              <a:rPr lang="en-US" sz="1800" dirty="0" smtClean="0">
                <a:latin typeface="+mn-lt"/>
              </a:rPr>
              <a:t>        resident in Spain and recently divorced or separated from a partner registered with social security,</a:t>
            </a:r>
            <a:br>
              <a:rPr lang="en-US" sz="1800" dirty="0" smtClean="0">
                <a:latin typeface="+mn-lt"/>
              </a:rPr>
            </a:br>
            <a:r>
              <a:rPr lang="en-US" sz="1800" dirty="0" smtClean="0">
                <a:latin typeface="+mn-lt"/>
              </a:rPr>
              <a:t>        a child resident in Spain,</a:t>
            </a:r>
            <a:br>
              <a:rPr lang="en-US" sz="1800" dirty="0" smtClean="0">
                <a:latin typeface="+mn-lt"/>
              </a:rPr>
            </a:br>
            <a:r>
              <a:rPr lang="en-US" sz="1800" dirty="0" smtClean="0">
                <a:latin typeface="+mn-lt"/>
              </a:rPr>
              <a:t>        a pregnant woman who is resident in Spain,</a:t>
            </a:r>
            <a:br>
              <a:rPr lang="en-US" sz="1800" dirty="0" smtClean="0">
                <a:latin typeface="+mn-lt"/>
              </a:rPr>
            </a:br>
            <a:r>
              <a:rPr lang="en-US" sz="1800" dirty="0" smtClean="0">
                <a:latin typeface="+mn-lt"/>
              </a:rPr>
              <a:t>        under 26 and studying in Spain, a state pensioner, or staying temporarily in Spain and have an EHIC card (</a:t>
            </a:r>
            <a:r>
              <a:rPr lang="es-ES" sz="1800" dirty="0" err="1" smtClean="0">
                <a:latin typeface="+mn-lt"/>
              </a:rPr>
              <a:t>European</a:t>
            </a:r>
            <a:r>
              <a:rPr lang="es-ES" sz="1800" dirty="0" smtClean="0">
                <a:latin typeface="+mn-lt"/>
              </a:rPr>
              <a:t> </a:t>
            </a:r>
            <a:r>
              <a:rPr lang="es-ES" sz="1800" dirty="0" err="1" smtClean="0">
                <a:latin typeface="+mn-lt"/>
              </a:rPr>
              <a:t>Health</a:t>
            </a:r>
            <a:r>
              <a:rPr lang="es-ES" sz="1800" dirty="0" smtClean="0">
                <a:latin typeface="+mn-lt"/>
              </a:rPr>
              <a:t> </a:t>
            </a:r>
            <a:r>
              <a:rPr lang="es-ES" sz="1800" dirty="0" err="1" smtClean="0">
                <a:latin typeface="+mn-lt"/>
              </a:rPr>
              <a:t>Insurance</a:t>
            </a:r>
            <a:r>
              <a:rPr lang="es-ES" sz="1800" dirty="0" smtClean="0">
                <a:latin typeface="+mn-lt"/>
              </a:rPr>
              <a:t> </a:t>
            </a:r>
            <a:r>
              <a:rPr lang="es-ES" sz="1800" dirty="0" err="1" smtClean="0">
                <a:latin typeface="+mn-lt"/>
              </a:rPr>
              <a:t>Card</a:t>
            </a:r>
            <a:r>
              <a:rPr lang="es-ES" sz="1800" dirty="0" smtClean="0">
                <a:latin typeface="+mn-lt"/>
              </a:rPr>
              <a:t>).</a:t>
            </a:r>
            <a:br>
              <a:rPr lang="es-ES" sz="1800" dirty="0" smtClean="0">
                <a:latin typeface="+mn-lt"/>
              </a:rPr>
            </a:b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dirty="0" smtClean="0"/>
              <a:t/>
            </a:r>
            <a:br>
              <a:rPr lang="en-US" dirty="0" smtClean="0"/>
            </a:b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233523"/>
            <a:ext cx="6867158" cy="400110"/>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99592" y="692696"/>
            <a:ext cx="5976664" cy="1446550"/>
          </a:xfrm>
          <a:prstGeom prst="rect">
            <a:avLst/>
          </a:prstGeom>
          <a:noFill/>
        </p:spPr>
        <p:txBody>
          <a:bodyPr wrap="square" rtlCol="0">
            <a:spAutoFit/>
          </a:bodyPr>
          <a:lstStyle/>
          <a:p>
            <a:pPr algn="just"/>
            <a:r>
              <a:rPr lang="es-ES" sz="4400" b="1" dirty="0" err="1" smtClean="0">
                <a:solidFill>
                  <a:schemeClr val="tx1">
                    <a:lumMod val="85000"/>
                    <a:lumOff val="15000"/>
                  </a:schemeClr>
                </a:solidFill>
                <a:latin typeface="Cambria" pitchFamily="18" charset="0"/>
              </a:rPr>
              <a:t>Public</a:t>
            </a:r>
            <a:r>
              <a:rPr lang="es-ES" sz="4400" b="1" dirty="0" smtClean="0">
                <a:solidFill>
                  <a:schemeClr val="tx1">
                    <a:lumMod val="85000"/>
                    <a:lumOff val="15000"/>
                  </a:schemeClr>
                </a:solidFill>
                <a:latin typeface="Cambria" pitchFamily="18" charset="0"/>
              </a:rPr>
              <a:t> </a:t>
            </a:r>
            <a:r>
              <a:rPr lang="es-ES" sz="4400" b="1" dirty="0" err="1" smtClean="0">
                <a:solidFill>
                  <a:schemeClr val="tx1">
                    <a:lumMod val="85000"/>
                    <a:lumOff val="15000"/>
                  </a:schemeClr>
                </a:solidFill>
                <a:latin typeface="Cambria" pitchFamily="18" charset="0"/>
              </a:rPr>
              <a:t>healthcare</a:t>
            </a:r>
            <a:r>
              <a:rPr lang="es-ES" sz="4400" b="1" dirty="0" smtClean="0">
                <a:solidFill>
                  <a:schemeClr val="tx1">
                    <a:lumMod val="85000"/>
                    <a:lumOff val="15000"/>
                  </a:schemeClr>
                </a:solidFill>
                <a:latin typeface="Cambria" pitchFamily="18" charset="0"/>
              </a:rPr>
              <a:t> in </a:t>
            </a:r>
            <a:r>
              <a:rPr lang="es-ES" sz="4400" b="1" dirty="0" err="1" smtClean="0">
                <a:solidFill>
                  <a:schemeClr val="tx1">
                    <a:lumMod val="85000"/>
                    <a:lumOff val="15000"/>
                  </a:schemeClr>
                </a:solidFill>
                <a:latin typeface="Cambria" pitchFamily="18" charset="0"/>
              </a:rPr>
              <a:t>Spain</a:t>
            </a:r>
            <a:endParaRPr lang="es-ES" sz="4400" b="1" dirty="0" smtClean="0">
              <a:solidFill>
                <a:schemeClr val="tx1">
                  <a:lumMod val="85000"/>
                  <a:lumOff val="15000"/>
                </a:schemeClr>
              </a:solidFill>
              <a:latin typeface="Cambria" pitchFamily="18" charset="0"/>
            </a:endParaRPr>
          </a:p>
        </p:txBody>
      </p:sp>
      <p:sp>
        <p:nvSpPr>
          <p:cNvPr id="15" name="TextBox 3"/>
          <p:cNvSpPr txBox="1"/>
          <p:nvPr/>
        </p:nvSpPr>
        <p:spPr>
          <a:xfrm>
            <a:off x="899592" y="1916832"/>
            <a:ext cx="8244408" cy="4832092"/>
          </a:xfrm>
          <a:prstGeom prst="rect">
            <a:avLst/>
          </a:prstGeom>
          <a:noFill/>
        </p:spPr>
        <p:txBody>
          <a:bodyPr wrap="square" rtlCol="0">
            <a:spAutoFit/>
          </a:bodyPr>
          <a:lstStyle/>
          <a:p>
            <a:endParaRPr lang="en-US" sz="1100" dirty="0" smtClean="0"/>
          </a:p>
          <a:p>
            <a:r>
              <a:rPr lang="en-US" sz="1100" dirty="0" smtClean="0"/>
              <a:t>You must register with social security to get a social security number. You’ll need to show your passport or ID card, residency certificate and a completed  application form. You’ll also need to have registered your details (address etc.) at your town hall.</a:t>
            </a:r>
            <a:br>
              <a:rPr lang="en-US" sz="1100" dirty="0" smtClean="0"/>
            </a:br>
            <a:r>
              <a:rPr lang="en-US" sz="1100" dirty="0" smtClean="0"/>
              <a:t/>
            </a:r>
            <a:br>
              <a:rPr lang="en-US" sz="1100" dirty="0" smtClean="0"/>
            </a:br>
            <a:r>
              <a:rPr lang="en-US" sz="1100" dirty="0" smtClean="0"/>
              <a:t>Once you have registered with the TGSS you’ll be given a social security number and a certificate stating that you’re entitled to medical help. You then take the certificate, passport and NIE number (foreigner’s identity number) along to your local health centre. You can then register with a doctor and apply for a health card. You’ll need to show it every time you visit a clinic, hospital or collect a prescription from a pharmacy.</a:t>
            </a:r>
          </a:p>
          <a:p>
            <a:r>
              <a:rPr lang="en-US" sz="1100" dirty="0" smtClean="0"/>
              <a:t/>
            </a:r>
            <a:br>
              <a:rPr lang="en-US" sz="1100" dirty="0" smtClean="0"/>
            </a:br>
            <a:r>
              <a:rPr lang="en-US" sz="1100" dirty="0" smtClean="0"/>
              <a:t>In Spain, you get primary heath care through a health centre, or a general doctor. Before you can see a doctor, you’ll need to register.</a:t>
            </a:r>
          </a:p>
          <a:p>
            <a:endParaRPr lang="en-US" sz="1100" dirty="0" smtClean="0">
              <a:solidFill>
                <a:schemeClr val="tx1">
                  <a:lumMod val="85000"/>
                  <a:lumOff val="15000"/>
                </a:schemeClr>
              </a:solidFill>
              <a:latin typeface="Cambria" pitchFamily="18" charset="0"/>
            </a:endParaRPr>
          </a:p>
          <a:p>
            <a:r>
              <a:rPr lang="en-US" sz="1100" dirty="0" smtClean="0"/>
              <a:t>If you want to be seen by a medical specialist in Spain you’ll need to be referred by a family doctor. If you have private health insurance, you’ll be able to see a specialist much faster than going through the public system.</a:t>
            </a:r>
            <a:r>
              <a:rPr lang="en-US" sz="1100" b="1" dirty="0" smtClean="0"/>
              <a:t/>
            </a:r>
            <a:br>
              <a:rPr lang="en-US" sz="1100" b="1" dirty="0" smtClean="0"/>
            </a:br>
            <a:endParaRPr lang="en-US" sz="1100" b="1" dirty="0" smtClean="0"/>
          </a:p>
          <a:p>
            <a:r>
              <a:rPr lang="en-US" sz="1100" dirty="0" smtClean="0"/>
              <a:t>In an emergency you can go straight to a hospital .</a:t>
            </a:r>
            <a:br>
              <a:rPr lang="en-US" sz="1100" dirty="0" smtClean="0"/>
            </a:br>
            <a:r>
              <a:rPr lang="en-US" sz="1100" dirty="0" smtClean="0"/>
              <a:t/>
            </a:r>
            <a:br>
              <a:rPr lang="en-US" sz="1100" dirty="0" smtClean="0"/>
            </a:br>
            <a:r>
              <a:rPr lang="en-US" sz="1100" dirty="0" smtClean="0"/>
              <a:t>If you want to get any other type of hospital treatment, you’ll need a referral from a doctor. There are public and private hospitals. Only the public hospitals provide free treatment. Some hospitals offer both private and state healthcare services , so make sure the staff knows which service you want.</a:t>
            </a:r>
            <a:br>
              <a:rPr lang="en-US" sz="1100" dirty="0" smtClean="0"/>
            </a:br>
            <a:r>
              <a:rPr lang="en-US" sz="1100" dirty="0" smtClean="0"/>
              <a:t/>
            </a:r>
            <a:br>
              <a:rPr lang="en-US" sz="1100" dirty="0" smtClean="0"/>
            </a:br>
            <a:r>
              <a:rPr lang="en-US" sz="1100" dirty="0" smtClean="0"/>
              <a:t>When you go to hospital you’ll need to show your social security card or proof of private insurance.</a:t>
            </a:r>
            <a:br>
              <a:rPr lang="en-US" sz="1100" dirty="0" smtClean="0"/>
            </a:br>
            <a:r>
              <a:rPr lang="en-US" sz="1100" dirty="0" smtClean="0"/>
              <a:t/>
            </a:r>
            <a:br>
              <a:rPr lang="en-US" sz="1100" dirty="0" smtClean="0"/>
            </a:br>
            <a:r>
              <a:rPr lang="en-US" sz="1100" dirty="0" smtClean="0"/>
              <a:t>If you are discharged from a hospital and need medication, you have to take the hospital medical report to a pharmacy for the prescription to be fulfilled, as hospital doctors don’t issue prescriptions</a:t>
            </a:r>
            <a:r>
              <a:rPr lang="en-US" sz="1100" b="1" dirty="0" smtClean="0"/>
              <a:t>.</a:t>
            </a:r>
            <a:br>
              <a:rPr lang="en-US" sz="1100" b="1" dirty="0" smtClean="0"/>
            </a:br>
            <a:r>
              <a:rPr lang="en-US" sz="1100" b="1" dirty="0" smtClean="0"/>
              <a:t>   </a:t>
            </a:r>
            <a:endParaRPr lang="en-US" sz="1100" dirty="0" smtClean="0"/>
          </a:p>
          <a:p>
            <a:r>
              <a:rPr lang="en-US" sz="1100" dirty="0" smtClean="0"/>
              <a:t>You can take a prescription to any pharmacy. Look for a shop with a large green cross sign outside.</a:t>
            </a:r>
          </a:p>
          <a:p>
            <a:endParaRPr lang="en-US" sz="1100" dirty="0" smtClean="0">
              <a:solidFill>
                <a:schemeClr val="tx1">
                  <a:lumMod val="85000"/>
                  <a:lumOff val="15000"/>
                </a:schemeClr>
              </a:solidFill>
              <a:latin typeface="Cambria" pitchFamily="18" charset="0"/>
            </a:endParaRPr>
          </a:p>
        </p:txBody>
      </p:sp>
      <p:pic>
        <p:nvPicPr>
          <p:cNvPr id="8" name="7 Imagen" descr="EU flag-Erasmus+_vect_POS.jpg"/>
          <p:cNvPicPr>
            <a:picLocks noChangeAspect="1"/>
          </p:cNvPicPr>
          <p:nvPr/>
        </p:nvPicPr>
        <p:blipFill>
          <a:blip r:embed="rId3" cstate="print"/>
          <a:stretch>
            <a:fillRect/>
          </a:stretch>
        </p:blipFill>
        <p:spPr>
          <a:xfrm>
            <a:off x="7164288" y="1196752"/>
            <a:ext cx="1798986" cy="5138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new slogan.png"/>
          <p:cNvPicPr>
            <a:picLocks noChangeAspect="1"/>
          </p:cNvPicPr>
          <p:nvPr/>
        </p:nvPicPr>
        <p:blipFill>
          <a:blip r:embed="rId2" cstate="print"/>
          <a:stretch>
            <a:fillRect/>
          </a:stretch>
        </p:blipFill>
        <p:spPr>
          <a:xfrm>
            <a:off x="7236296" y="188640"/>
            <a:ext cx="1709524" cy="738515"/>
          </a:xfrm>
          <a:prstGeom prst="rect">
            <a:avLst/>
          </a:prstGeom>
        </p:spPr>
      </p:pic>
      <p:sp>
        <p:nvSpPr>
          <p:cNvPr id="11" name="10 Rectángulo"/>
          <p:cNvSpPr/>
          <p:nvPr/>
        </p:nvSpPr>
        <p:spPr>
          <a:xfrm>
            <a:off x="-180528" y="0"/>
            <a:ext cx="792088"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233523"/>
            <a:ext cx="6867158" cy="400110"/>
          </a:xfrm>
          <a:prstGeom prst="rect">
            <a:avLst/>
          </a:prstGeom>
        </p:spPr>
        <p:txBody>
          <a:bodyPr wrap="square">
            <a:spAutoFit/>
          </a:bodyPr>
          <a:lstStyle/>
          <a:p>
            <a:pPr algn="ctr"/>
            <a:r>
              <a:rPr lang="pl-P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1547664" y="332656"/>
            <a:ext cx="4680520" cy="1446550"/>
          </a:xfrm>
          <a:prstGeom prst="rect">
            <a:avLst/>
          </a:prstGeom>
          <a:noFill/>
        </p:spPr>
        <p:txBody>
          <a:bodyPr wrap="square" rtlCol="0">
            <a:spAutoFit/>
          </a:bodyPr>
          <a:lstStyle/>
          <a:p>
            <a:pPr algn="just"/>
            <a:r>
              <a:rPr lang="es-ES" sz="4400" b="1" dirty="0" err="1" smtClean="0"/>
              <a:t>Private</a:t>
            </a:r>
            <a:r>
              <a:rPr lang="es-ES" sz="4400" b="1" dirty="0" smtClean="0"/>
              <a:t> </a:t>
            </a:r>
            <a:r>
              <a:rPr lang="es-ES" sz="4400" b="1" dirty="0" err="1" smtClean="0"/>
              <a:t>healthcare</a:t>
            </a:r>
            <a:r>
              <a:rPr lang="es-ES" sz="4400" b="1" dirty="0" smtClean="0"/>
              <a:t> in </a:t>
            </a:r>
            <a:r>
              <a:rPr lang="es-ES" sz="4400" b="1" dirty="0" err="1" smtClean="0"/>
              <a:t>Spain</a:t>
            </a:r>
            <a:endParaRPr lang="es-ES" sz="4400" b="1" dirty="0">
              <a:solidFill>
                <a:schemeClr val="tx1">
                  <a:lumMod val="85000"/>
                  <a:lumOff val="15000"/>
                </a:schemeClr>
              </a:solidFill>
              <a:latin typeface="Cambria" pitchFamily="18" charset="0"/>
            </a:endParaRPr>
          </a:p>
        </p:txBody>
      </p:sp>
      <p:sp>
        <p:nvSpPr>
          <p:cNvPr id="10" name="TextBox 3"/>
          <p:cNvSpPr txBox="1"/>
          <p:nvPr/>
        </p:nvSpPr>
        <p:spPr>
          <a:xfrm>
            <a:off x="827584" y="1988840"/>
            <a:ext cx="8064896" cy="2739211"/>
          </a:xfrm>
          <a:prstGeom prst="rect">
            <a:avLst/>
          </a:prstGeom>
          <a:noFill/>
        </p:spPr>
        <p:txBody>
          <a:bodyPr wrap="square" rtlCol="0">
            <a:spAutoFit/>
          </a:bodyPr>
          <a:lstStyle/>
          <a:p>
            <a:r>
              <a:rPr lang="en-US" sz="1200" dirty="0" smtClean="0"/>
              <a:t>If you are not paying social security contributions, then you can choose to take out private health insurance or pay the full amount of any medical costs.</a:t>
            </a:r>
          </a:p>
          <a:p>
            <a:endParaRPr lang="en-US" sz="1200" dirty="0" smtClean="0"/>
          </a:p>
          <a:p>
            <a:r>
              <a:rPr lang="en-US" sz="1200" dirty="0" smtClean="0"/>
              <a:t>Some examples:</a:t>
            </a:r>
          </a:p>
          <a:p>
            <a:endParaRPr lang="en-US" sz="1200" dirty="0" smtClean="0">
              <a:solidFill>
                <a:srgbClr val="FF0000"/>
              </a:solidFill>
            </a:endParaRPr>
          </a:p>
          <a:p>
            <a:endParaRPr lang="es-ES" sz="2800" dirty="0" smtClean="0">
              <a:solidFill>
                <a:srgbClr val="FF0000"/>
              </a:solidFill>
            </a:endParaRPr>
          </a:p>
          <a:p>
            <a:pPr marL="285750" lvl="0" indent="-285750">
              <a:buFontTx/>
              <a:buChar char="-"/>
            </a:pPr>
            <a:endParaRPr lang="es-ES" sz="2800" dirty="0" smtClean="0">
              <a:solidFill>
                <a:srgbClr val="FF0000"/>
              </a:solidFill>
            </a:endParaRPr>
          </a:p>
          <a:p>
            <a:pPr marL="285750" lvl="0" indent="-285750">
              <a:buFontTx/>
              <a:buChar char="-"/>
            </a:pPr>
            <a:endParaRPr lang="es-ES" sz="2800" dirty="0" smtClean="0">
              <a:solidFill>
                <a:srgbClr val="FF0000"/>
              </a:solidFill>
            </a:endParaRPr>
          </a:p>
          <a:p>
            <a:pPr marL="285750" lvl="0" indent="-285750"/>
            <a:endParaRPr lang="es-ES" sz="2800" dirty="0" smtClean="0"/>
          </a:p>
        </p:txBody>
      </p:sp>
      <p:pic>
        <p:nvPicPr>
          <p:cNvPr id="15" name="14 Imagen" descr="EU flag-Erasmus+_vect_POS.jpg"/>
          <p:cNvPicPr>
            <a:picLocks noChangeAspect="1"/>
          </p:cNvPicPr>
          <p:nvPr/>
        </p:nvPicPr>
        <p:blipFill>
          <a:blip r:embed="rId3" cstate="print"/>
          <a:stretch>
            <a:fillRect/>
          </a:stretch>
        </p:blipFill>
        <p:spPr>
          <a:xfrm>
            <a:off x="7164288" y="1196752"/>
            <a:ext cx="1798986" cy="513865"/>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1123950" y="3140968"/>
            <a:ext cx="7264474"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err="1" smtClean="0"/>
              <a:t>Private</a:t>
            </a:r>
            <a:r>
              <a:rPr lang="es-ES" i="1" dirty="0" smtClean="0"/>
              <a:t> </a:t>
            </a:r>
            <a:r>
              <a:rPr lang="es-ES" i="1" dirty="0" err="1" smtClean="0"/>
              <a:t>Healthcare</a:t>
            </a:r>
            <a:r>
              <a:rPr lang="es-ES" i="1" dirty="0" smtClean="0"/>
              <a:t> </a:t>
            </a:r>
            <a:r>
              <a:rPr lang="es-ES" i="1" dirty="0" err="1" smtClean="0"/>
              <a:t>Costs</a:t>
            </a:r>
            <a:r>
              <a:rPr lang="es-ES" i="1" dirty="0" smtClean="0"/>
              <a:t> Vs </a:t>
            </a:r>
            <a:r>
              <a:rPr lang="es-ES" i="1" dirty="0" err="1" smtClean="0"/>
              <a:t>Public</a:t>
            </a:r>
            <a:r>
              <a:rPr lang="es-ES" i="1" dirty="0" smtClean="0"/>
              <a:t> </a:t>
            </a:r>
            <a:r>
              <a:rPr lang="es-ES" i="1" dirty="0" err="1" smtClean="0"/>
              <a:t>Healthcare</a:t>
            </a:r>
            <a:r>
              <a:rPr lang="es-ES" i="1" dirty="0" smtClean="0"/>
              <a:t> </a:t>
            </a:r>
            <a:r>
              <a:rPr lang="es-ES" i="1" dirty="0" err="1" smtClean="0"/>
              <a:t>Costs</a:t>
            </a:r>
            <a:r>
              <a:rPr lang="es-ES" i="1" dirty="0" smtClean="0"/>
              <a:t> </a:t>
            </a:r>
            <a:endParaRPr lang="es-E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176980" y="1600200"/>
            <a:ext cx="4790039" cy="45259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dirty="0" err="1" smtClean="0"/>
              <a:t>Evolution</a:t>
            </a:r>
            <a:r>
              <a:rPr lang="es-ES" dirty="0" smtClean="0"/>
              <a:t> </a:t>
            </a:r>
            <a:r>
              <a:rPr lang="es-ES" i="1" dirty="0" err="1" smtClean="0"/>
              <a:t>Private</a:t>
            </a:r>
            <a:r>
              <a:rPr lang="es-ES" i="1" dirty="0" smtClean="0"/>
              <a:t> </a:t>
            </a:r>
            <a:r>
              <a:rPr lang="es-ES" i="1" dirty="0" err="1" smtClean="0"/>
              <a:t>Healthcare</a:t>
            </a:r>
            <a:r>
              <a:rPr lang="es-ES" i="1" dirty="0" smtClean="0"/>
              <a:t> </a:t>
            </a:r>
            <a:r>
              <a:rPr lang="es-ES" i="1" dirty="0" err="1" smtClean="0"/>
              <a:t>Costs</a:t>
            </a:r>
            <a:r>
              <a:rPr lang="es-ES" i="1" dirty="0" smtClean="0"/>
              <a:t> (</a:t>
            </a:r>
            <a:r>
              <a:rPr lang="es-ES" i="1" dirty="0" err="1" smtClean="0"/>
              <a:t>Spain</a:t>
            </a:r>
            <a:r>
              <a:rPr lang="es-ES" i="1" dirty="0" smtClean="0"/>
              <a:t>)</a:t>
            </a:r>
            <a:br>
              <a:rPr lang="es-ES" i="1" dirty="0" smtClean="0"/>
            </a:br>
            <a:r>
              <a:rPr lang="es-ES" i="1" dirty="0" smtClean="0"/>
              <a:t/>
            </a:r>
            <a:br>
              <a:rPr lang="es-ES" i="1" dirty="0" smtClean="0"/>
            </a:br>
            <a:endParaRPr lang="es-E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35833" y="1600200"/>
            <a:ext cx="6072334"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err="1" smtClean="0"/>
              <a:t>Public</a:t>
            </a:r>
            <a:r>
              <a:rPr lang="es-ES" i="1" dirty="0" smtClean="0"/>
              <a:t> </a:t>
            </a:r>
            <a:r>
              <a:rPr lang="es-ES" i="1" dirty="0" err="1" smtClean="0"/>
              <a:t>Healthcare</a:t>
            </a:r>
            <a:r>
              <a:rPr lang="es-ES" i="1" dirty="0" smtClean="0"/>
              <a:t> </a:t>
            </a:r>
            <a:r>
              <a:rPr lang="es-ES" i="1" dirty="0" err="1" smtClean="0"/>
              <a:t>Costs</a:t>
            </a:r>
            <a:r>
              <a:rPr lang="es-ES" i="1" dirty="0" smtClean="0"/>
              <a:t> (</a:t>
            </a:r>
            <a:r>
              <a:rPr lang="es-ES" i="1" dirty="0" err="1" smtClean="0"/>
              <a:t>Spain</a:t>
            </a:r>
            <a:r>
              <a:rPr lang="es-ES" i="1" dirty="0" smtClean="0"/>
              <a:t>) Vs OECD</a:t>
            </a:r>
            <a:endParaRPr lang="es-E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1340768"/>
            <a:ext cx="7272809" cy="4785395"/>
          </a:xfrm>
          <a:prstGeom prst="rect">
            <a:avLst/>
          </a:prstGeom>
          <a:noFill/>
          <a:ln w="9525">
            <a:noFill/>
            <a:miter lim="800000"/>
            <a:headEnd/>
            <a:tailEnd/>
          </a:ln>
        </p:spPr>
      </p:pic>
      <p:sp>
        <p:nvSpPr>
          <p:cNvPr id="4" name="3 Rectángulo"/>
          <p:cNvSpPr/>
          <p:nvPr/>
        </p:nvSpPr>
        <p:spPr>
          <a:xfrm>
            <a:off x="827584" y="5877272"/>
            <a:ext cx="6840760" cy="954107"/>
          </a:xfrm>
          <a:prstGeom prst="rect">
            <a:avLst/>
          </a:prstGeom>
        </p:spPr>
        <p:txBody>
          <a:bodyPr wrap="square">
            <a:spAutoFit/>
          </a:bodyPr>
          <a:lstStyle/>
          <a:p>
            <a:endParaRPr lang="es-ES" sz="1400" dirty="0" smtClean="0">
              <a:hlinkClick r:id="rId3"/>
            </a:endParaRPr>
          </a:p>
          <a:p>
            <a:r>
              <a:rPr lang="es-ES" sz="1400" dirty="0" smtClean="0">
                <a:hlinkClick r:id="rId3"/>
              </a:rPr>
              <a:t>OCDE(Organización para la Cooperación y el Desarrollo</a:t>
            </a:r>
            <a:r>
              <a:rPr lang="es-ES" sz="1400" dirty="0" smtClean="0"/>
              <a:t>)</a:t>
            </a:r>
          </a:p>
          <a:p>
            <a:r>
              <a:rPr lang="en-US" sz="1400" u="sng" dirty="0" smtClean="0">
                <a:hlinkClick r:id="rId4"/>
              </a:rPr>
              <a:t>OECD(</a:t>
            </a:r>
            <a:r>
              <a:rPr lang="en-US" sz="1400" u="sng" dirty="0" err="1" smtClean="0">
                <a:hlinkClick r:id="rId4"/>
              </a:rPr>
              <a:t>Organisation</a:t>
            </a:r>
            <a:r>
              <a:rPr lang="en-US" sz="1400" u="sng" dirty="0" smtClean="0">
                <a:hlinkClick r:id="rId4"/>
              </a:rPr>
              <a:t> for Economic Co-operation and Development</a:t>
            </a:r>
            <a:r>
              <a:rPr lang="en-US" sz="1400" u="sng" dirty="0" smtClean="0"/>
              <a:t>)</a:t>
            </a:r>
            <a:endParaRPr lang="en-US" sz="1400" dirty="0" smtClean="0"/>
          </a:p>
          <a:p>
            <a:endParaRPr lang="es-E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a:bodyPr>
          <a:lstStyle/>
          <a:p>
            <a:r>
              <a:rPr lang="es-ES" sz="3200" dirty="0" err="1" smtClean="0"/>
              <a:t>Increase</a:t>
            </a:r>
            <a:r>
              <a:rPr lang="es-ES" sz="3200" dirty="0" smtClean="0"/>
              <a:t> of </a:t>
            </a:r>
            <a:r>
              <a:rPr lang="es-ES" sz="3200" i="1" dirty="0" err="1" smtClean="0"/>
              <a:t>Private</a:t>
            </a:r>
            <a:r>
              <a:rPr lang="es-ES" sz="3200" i="1" dirty="0" smtClean="0"/>
              <a:t> </a:t>
            </a:r>
            <a:r>
              <a:rPr lang="es-ES" sz="3200" i="1" dirty="0" err="1" smtClean="0"/>
              <a:t>Healthcare</a:t>
            </a:r>
            <a:r>
              <a:rPr lang="es-ES" sz="3200" i="1" dirty="0" smtClean="0"/>
              <a:t> </a:t>
            </a:r>
            <a:r>
              <a:rPr lang="es-ES" sz="3200" i="1" dirty="0" err="1" smtClean="0"/>
              <a:t>Costs</a:t>
            </a:r>
            <a:r>
              <a:rPr lang="es-ES" sz="3200" i="1" dirty="0" smtClean="0"/>
              <a:t> </a:t>
            </a:r>
            <a:r>
              <a:rPr lang="es-ES" sz="3200" i="1" dirty="0" err="1" smtClean="0"/>
              <a:t>due</a:t>
            </a:r>
            <a:r>
              <a:rPr lang="es-ES" sz="3200" i="1" dirty="0" smtClean="0"/>
              <a:t> </a:t>
            </a:r>
            <a:r>
              <a:rPr lang="es-ES" sz="3200" i="1" dirty="0" err="1" smtClean="0"/>
              <a:t>to</a:t>
            </a:r>
            <a:r>
              <a:rPr lang="es-ES" sz="3200" i="1" dirty="0" smtClean="0"/>
              <a:t> a </a:t>
            </a:r>
            <a:r>
              <a:rPr lang="es-ES" sz="3200" i="1" dirty="0" err="1" smtClean="0"/>
              <a:t>decrease</a:t>
            </a:r>
            <a:r>
              <a:rPr lang="es-ES" sz="3200" i="1" dirty="0" smtClean="0"/>
              <a:t> </a:t>
            </a:r>
            <a:r>
              <a:rPr lang="es-ES" sz="3200" dirty="0" smtClean="0"/>
              <a:t>of</a:t>
            </a:r>
            <a:r>
              <a:rPr lang="es-ES" sz="3200" i="1" dirty="0" smtClean="0"/>
              <a:t> </a:t>
            </a:r>
            <a:r>
              <a:rPr lang="es-ES" sz="3200" i="1" dirty="0" err="1" smtClean="0"/>
              <a:t>Public</a:t>
            </a:r>
            <a:r>
              <a:rPr lang="es-ES" sz="3200" i="1" dirty="0" smtClean="0"/>
              <a:t> </a:t>
            </a:r>
            <a:r>
              <a:rPr lang="es-ES" sz="3200" i="1" dirty="0" err="1" smtClean="0"/>
              <a:t>Healthcare</a:t>
            </a:r>
            <a:r>
              <a:rPr lang="es-ES" sz="3200" i="1" dirty="0" smtClean="0"/>
              <a:t> </a:t>
            </a:r>
            <a:r>
              <a:rPr lang="es-ES" sz="3200" i="1" dirty="0" err="1" smtClean="0"/>
              <a:t>Costs</a:t>
            </a:r>
            <a:r>
              <a:rPr lang="es-ES" sz="3200" i="1" dirty="0" smtClean="0"/>
              <a:t> </a:t>
            </a:r>
            <a:endParaRPr lang="es-ES" sz="32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95536" y="1600200"/>
            <a:ext cx="8208912" cy="506916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659</Words>
  <Application>Microsoft Office PowerPoint</Application>
  <PresentationFormat>Prikaz na zaslonu (4:3)</PresentationFormat>
  <Paragraphs>118</Paragraphs>
  <Slides>16</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16</vt:i4>
      </vt:variant>
    </vt:vector>
  </HeadingPairs>
  <TitlesOfParts>
    <vt:vector size="20" baseType="lpstr">
      <vt:lpstr>Arial</vt:lpstr>
      <vt:lpstr>Calibri</vt:lpstr>
      <vt:lpstr>Cambria</vt:lpstr>
      <vt:lpstr>Tema de Office</vt:lpstr>
      <vt:lpstr>PowerPointova prezentacija</vt:lpstr>
      <vt:lpstr>PowerPointova prezentacija</vt:lpstr>
      <vt:lpstr>       - Spanish healthcare consists of both private and public healthcare, with some hospitals and healthcare centres offering both private and state healthcare services. You don’t need to have private health insurance to get medical treatment (usually allows you to get faster treatment for non-emergency procedures).  - State healthcare is free of charge to anyone living and working in Spain, although in some of the Spanish islands you may have to travel to find a state healthcare provider.  - As an expat, you are entitled to free state healthcare if you are:         resident in Spain and work in employment or self-employment and pay social security contributions,         resident in Spain and receiving certain state benefits,         resident in Spain and recently divorced or separated from a partner registered with social security,         a child resident in Spain,         a pregnant woman who is resident in Spain,         under 26 and studying in Spain, a state pensioner, or staying temporarily in Spain and have an EHIC card (European Health Insurance Card).    </vt:lpstr>
      <vt:lpstr>PowerPointova prezentacija</vt:lpstr>
      <vt:lpstr>PowerPointova prezentacija</vt:lpstr>
      <vt:lpstr>Private Healthcare Costs Vs Public Healthcare Costs </vt:lpstr>
      <vt:lpstr>  Evolution Private Healthcare Costs (Spain)  </vt:lpstr>
      <vt:lpstr>Public Healthcare Costs (Spain) Vs OECD</vt:lpstr>
      <vt:lpstr>Increase of Private Healthcare Costs due to a decrease of Public Healthcare Costs </vt:lpstr>
      <vt:lpstr>Private Healthcare Costs (Spain) Vs OECD</vt:lpstr>
      <vt:lpstr>Useful Spanish phrases in an emergency</vt:lpstr>
      <vt:lpstr>PowerPointova prezentacija</vt:lpstr>
      <vt:lpstr>PowerPointova prezentacija</vt:lpstr>
      <vt:lpstr>CROATIA</vt:lpstr>
      <vt:lpstr>PowerPointova prezentacija</vt:lpstr>
      <vt:lpstr>PowerPointova prezentacija</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Gottham</dc:creator>
  <cp:lastModifiedBy>Jelena-PC</cp:lastModifiedBy>
  <cp:revision>242</cp:revision>
  <dcterms:created xsi:type="dcterms:W3CDTF">2012-10-24T08:58:32Z</dcterms:created>
  <dcterms:modified xsi:type="dcterms:W3CDTF">2015-11-25T08:42:51Z</dcterms:modified>
</cp:coreProperties>
</file>